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9"/>
  </p:notesMasterIdLst>
  <p:sldIdLst>
    <p:sldId id="355" r:id="rId2"/>
    <p:sldId id="432" r:id="rId3"/>
    <p:sldId id="411" r:id="rId4"/>
    <p:sldId id="433" r:id="rId5"/>
    <p:sldId id="442" r:id="rId6"/>
    <p:sldId id="443" r:id="rId7"/>
    <p:sldId id="407" r:id="rId8"/>
    <p:sldId id="444" r:id="rId9"/>
    <p:sldId id="445" r:id="rId10"/>
    <p:sldId id="447" r:id="rId11"/>
    <p:sldId id="449" r:id="rId12"/>
    <p:sldId id="452" r:id="rId13"/>
    <p:sldId id="453" r:id="rId14"/>
    <p:sldId id="454" r:id="rId15"/>
    <p:sldId id="455" r:id="rId16"/>
    <p:sldId id="456" r:id="rId17"/>
    <p:sldId id="457" r:id="rId18"/>
    <p:sldId id="458" r:id="rId19"/>
    <p:sldId id="459" r:id="rId20"/>
    <p:sldId id="460" r:id="rId21"/>
    <p:sldId id="461" r:id="rId22"/>
    <p:sldId id="462" r:id="rId23"/>
    <p:sldId id="354" r:id="rId24"/>
    <p:sldId id="378" r:id="rId25"/>
    <p:sldId id="334" r:id="rId26"/>
    <p:sldId id="441" r:id="rId27"/>
    <p:sldId id="337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AEEF"/>
    <a:srgbClr val="F19765"/>
    <a:srgbClr val="003300"/>
    <a:srgbClr val="996633"/>
    <a:srgbClr val="006600"/>
    <a:srgbClr val="4CB244"/>
    <a:srgbClr val="C5D218"/>
    <a:srgbClr val="5C5C5C"/>
    <a:srgbClr val="79797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030" autoAdjust="0"/>
    <p:restoredTop sz="95747" autoAdjust="0"/>
  </p:normalViewPr>
  <p:slideViewPr>
    <p:cSldViewPr>
      <p:cViewPr varScale="1">
        <p:scale>
          <a:sx n="103" d="100"/>
          <a:sy n="103" d="100"/>
        </p:scale>
        <p:origin x="-90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2C2E1BF-023A-415F-901F-5CF3F126A1FA}" type="datetimeFigureOut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C89C275-C00C-4172-930B-969CE087CA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8C601D-F846-4D50-B882-931D7DFFFD3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6E5017-EF83-426F-859A-3DE327E1A33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C0CE4B-2A18-40FF-8E33-808854E127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89C275-C00C-4172-930B-969CE087CA12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1F4553-5D36-43E1-B78C-5699BBB0309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1C3691-A97F-4C35-B667-4B02E32AF14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3EE23E-9BDF-455A-9613-44939FED653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E0B845-CD05-4216-8673-B132596591A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30D3C2-51C7-422D-9E40-C5064334803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0EC9AAB-46B3-40C0-8A1C-C01FA060DB20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C0CB358-787D-4E21-8920-0E7CFBA45E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484C9-F008-46E7-B7BD-F628E329BC7B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17CEE-1E5D-487F-9272-E3677F8BB6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DA1CA6-51DB-48C7-80F9-90B20398F19B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4D4A77-583D-4E34-88AB-BC9633137A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D65B9E-61AB-4C77-B0C7-888108A29AD0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84CA295-EC7C-4BC7-B1F8-304ED843B7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9BCD05-A7D1-47FB-A0A4-BABF167DB0A5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855DE9-BD23-4012-9434-DCD0E4CC6E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1D94A9-50DD-47D4-82D1-F78B2D39E871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8B651E2-F2CC-4B91-BCD6-83AC22B5E0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3FDB6-FD83-4350-A345-7E5A711E75AA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FAF4B-A123-4F39-82C9-D2C50C5291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A499BD-58CD-404B-8439-736314562913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605CA7-0B2F-4E79-B316-174AA382FE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15DBDCB-02C3-4478-AED6-396B279F8945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CDABD82-A9A2-4F04-8D84-11D6C64A6E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05396-7EB5-4DAB-9A4B-9D42481AE57B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B719D-8D0F-48BD-98DF-D754607562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F87B3-5459-4758-800D-34C196CD72E7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68ACE-0EA0-44FB-AFCD-8ED18A8FC4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81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EC6BA595-6F5F-469B-9B57-D07D980E3CD6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4AD47788-9001-4B92-8256-59B8B36631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  <p:sldLayoutId id="2147484147" r:id="rId2"/>
    <p:sldLayoutId id="2147484152" r:id="rId3"/>
    <p:sldLayoutId id="2147484153" r:id="rId4"/>
    <p:sldLayoutId id="2147484154" r:id="rId5"/>
    <p:sldLayoutId id="2147484155" r:id="rId6"/>
    <p:sldLayoutId id="2147484148" r:id="rId7"/>
    <p:sldLayoutId id="2147484156" r:id="rId8"/>
    <p:sldLayoutId id="2147484157" r:id="rId9"/>
    <p:sldLayoutId id="2147484149" r:id="rId10"/>
    <p:sldLayoutId id="2147484150" r:id="rId11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4.png"/><Relationship Id="rId7" Type="http://schemas.openxmlformats.org/officeDocument/2006/relationships/image" Target="../media/image20.png"/><Relationship Id="rId12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6.png"/><Relationship Id="rId10" Type="http://schemas.openxmlformats.org/officeDocument/2006/relationships/image" Target="../media/image23.png"/><Relationship Id="rId4" Type="http://schemas.openxmlformats.org/officeDocument/2006/relationships/image" Target="../media/image15.pn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5.png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5.pn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6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5.png"/><Relationship Id="rId7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6.png"/><Relationship Id="rId4" Type="http://schemas.openxmlformats.org/officeDocument/2006/relationships/image" Target="../media/image36.png"/><Relationship Id="rId9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9.png"/><Relationship Id="rId18" Type="http://schemas.openxmlformats.org/officeDocument/2006/relationships/image" Target="../media/image53.png"/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12" Type="http://schemas.openxmlformats.org/officeDocument/2006/relationships/image" Target="../media/image48.png"/><Relationship Id="rId17" Type="http://schemas.openxmlformats.org/officeDocument/2006/relationships/image" Target="../media/image22.png"/><Relationship Id="rId2" Type="http://schemas.openxmlformats.org/officeDocument/2006/relationships/image" Target="../media/image33.png"/><Relationship Id="rId16" Type="http://schemas.openxmlformats.org/officeDocument/2006/relationships/image" Target="../media/image52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19" Type="http://schemas.openxmlformats.org/officeDocument/2006/relationships/image" Target="../media/image54.png"/><Relationship Id="rId4" Type="http://schemas.openxmlformats.org/officeDocument/2006/relationships/image" Target="../media/image35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png"/><Relationship Id="rId18" Type="http://schemas.openxmlformats.org/officeDocument/2006/relationships/image" Target="../media/image65.png"/><Relationship Id="rId3" Type="http://schemas.openxmlformats.org/officeDocument/2006/relationships/image" Target="../media/image41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17" Type="http://schemas.openxmlformats.org/officeDocument/2006/relationships/image" Target="../media/image64.png"/><Relationship Id="rId2" Type="http://schemas.openxmlformats.org/officeDocument/2006/relationships/image" Target="../media/image33.png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58.png"/><Relationship Id="rId5" Type="http://schemas.openxmlformats.org/officeDocument/2006/relationships/image" Target="../media/image45.png"/><Relationship Id="rId15" Type="http://schemas.openxmlformats.org/officeDocument/2006/relationships/image" Target="../media/image62.png"/><Relationship Id="rId10" Type="http://schemas.openxmlformats.org/officeDocument/2006/relationships/image" Target="../media/image57.png"/><Relationship Id="rId19" Type="http://schemas.openxmlformats.org/officeDocument/2006/relationships/image" Target="../media/image6.png"/><Relationship Id="rId4" Type="http://schemas.openxmlformats.org/officeDocument/2006/relationships/image" Target="../media/image35.png"/><Relationship Id="rId9" Type="http://schemas.openxmlformats.org/officeDocument/2006/relationships/image" Target="../media/image56.png"/><Relationship Id="rId14" Type="http://schemas.openxmlformats.org/officeDocument/2006/relationships/image" Target="../media/image6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9.png"/><Relationship Id="rId3" Type="http://schemas.openxmlformats.org/officeDocument/2006/relationships/image" Target="../media/image33.png"/><Relationship Id="rId7" Type="http://schemas.openxmlformats.org/officeDocument/2006/relationships/image" Target="../media/image56.png"/><Relationship Id="rId12" Type="http://schemas.openxmlformats.org/officeDocument/2006/relationships/image" Target="../media/image6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openxmlformats.org/officeDocument/2006/relationships/image" Target="../media/image67.png"/><Relationship Id="rId5" Type="http://schemas.openxmlformats.org/officeDocument/2006/relationships/image" Target="../media/image35.png"/><Relationship Id="rId15" Type="http://schemas.openxmlformats.org/officeDocument/2006/relationships/image" Target="../media/image6.png"/><Relationship Id="rId10" Type="http://schemas.openxmlformats.org/officeDocument/2006/relationships/image" Target="../media/image66.png"/><Relationship Id="rId4" Type="http://schemas.openxmlformats.org/officeDocument/2006/relationships/image" Target="../media/image41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8.png"/><Relationship Id="rId3" Type="http://schemas.openxmlformats.org/officeDocument/2006/relationships/image" Target="../media/image33.png"/><Relationship Id="rId7" Type="http://schemas.openxmlformats.org/officeDocument/2006/relationships/image" Target="../media/image72.png"/><Relationship Id="rId12" Type="http://schemas.openxmlformats.org/officeDocument/2006/relationships/image" Target="../media/image77.png"/><Relationship Id="rId2" Type="http://schemas.openxmlformats.org/officeDocument/2006/relationships/image" Target="../media/image5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5" Type="http://schemas.openxmlformats.org/officeDocument/2006/relationships/image" Target="../media/image70.png"/><Relationship Id="rId15" Type="http://schemas.openxmlformats.org/officeDocument/2006/relationships/image" Target="../media/image80.png"/><Relationship Id="rId10" Type="http://schemas.openxmlformats.org/officeDocument/2006/relationships/image" Target="../media/image75.png"/><Relationship Id="rId4" Type="http://schemas.openxmlformats.org/officeDocument/2006/relationships/image" Target="../media/image35.png"/><Relationship Id="rId9" Type="http://schemas.openxmlformats.org/officeDocument/2006/relationships/image" Target="../media/image74.png"/><Relationship Id="rId14" Type="http://schemas.openxmlformats.org/officeDocument/2006/relationships/image" Target="../media/image7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8.png"/><Relationship Id="rId18" Type="http://schemas.openxmlformats.org/officeDocument/2006/relationships/image" Target="../media/image84.png"/><Relationship Id="rId3" Type="http://schemas.openxmlformats.org/officeDocument/2006/relationships/image" Target="../media/image5.png"/><Relationship Id="rId21" Type="http://schemas.openxmlformats.org/officeDocument/2006/relationships/image" Target="../media/image6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17" Type="http://schemas.openxmlformats.org/officeDocument/2006/relationships/image" Target="../media/image83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82.png"/><Relationship Id="rId20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35.png"/><Relationship Id="rId15" Type="http://schemas.openxmlformats.org/officeDocument/2006/relationships/image" Target="../media/image81.png"/><Relationship Id="rId10" Type="http://schemas.openxmlformats.org/officeDocument/2006/relationships/image" Target="../media/image74.png"/><Relationship Id="rId19" Type="http://schemas.openxmlformats.org/officeDocument/2006/relationships/image" Target="../media/image85.png"/><Relationship Id="rId4" Type="http://schemas.openxmlformats.org/officeDocument/2006/relationships/image" Target="../media/image33.png"/><Relationship Id="rId9" Type="http://schemas.openxmlformats.org/officeDocument/2006/relationships/image" Target="../media/image73.png"/><Relationship Id="rId14" Type="http://schemas.openxmlformats.org/officeDocument/2006/relationships/image" Target="../media/image7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88.png"/><Relationship Id="rId18" Type="http://schemas.openxmlformats.org/officeDocument/2006/relationships/image" Target="../media/image93.png"/><Relationship Id="rId3" Type="http://schemas.openxmlformats.org/officeDocument/2006/relationships/image" Target="../media/image6.png"/><Relationship Id="rId21" Type="http://schemas.openxmlformats.org/officeDocument/2006/relationships/image" Target="../media/image96.png"/><Relationship Id="rId7" Type="http://schemas.openxmlformats.org/officeDocument/2006/relationships/image" Target="../media/image70.png"/><Relationship Id="rId12" Type="http://schemas.openxmlformats.org/officeDocument/2006/relationships/image" Target="../media/image87.png"/><Relationship Id="rId17" Type="http://schemas.openxmlformats.org/officeDocument/2006/relationships/image" Target="../media/image92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91.png"/><Relationship Id="rId20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86.png"/><Relationship Id="rId24" Type="http://schemas.openxmlformats.org/officeDocument/2006/relationships/image" Target="../media/image99.png"/><Relationship Id="rId5" Type="http://schemas.openxmlformats.org/officeDocument/2006/relationships/image" Target="../media/image33.png"/><Relationship Id="rId15" Type="http://schemas.openxmlformats.org/officeDocument/2006/relationships/image" Target="../media/image90.png"/><Relationship Id="rId23" Type="http://schemas.openxmlformats.org/officeDocument/2006/relationships/image" Target="../media/image98.png"/><Relationship Id="rId10" Type="http://schemas.openxmlformats.org/officeDocument/2006/relationships/image" Target="../media/image74.png"/><Relationship Id="rId19" Type="http://schemas.openxmlformats.org/officeDocument/2006/relationships/image" Target="../media/image94.png"/><Relationship Id="rId4" Type="http://schemas.openxmlformats.org/officeDocument/2006/relationships/image" Target="../media/image5.png"/><Relationship Id="rId9" Type="http://schemas.openxmlformats.org/officeDocument/2006/relationships/image" Target="../media/image73.png"/><Relationship Id="rId14" Type="http://schemas.openxmlformats.org/officeDocument/2006/relationships/image" Target="../media/image89.png"/><Relationship Id="rId22" Type="http://schemas.openxmlformats.org/officeDocument/2006/relationships/image" Target="../media/image9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image" Target="../media/image103.png"/><Relationship Id="rId1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73.png"/><Relationship Id="rId12" Type="http://schemas.openxmlformats.org/officeDocument/2006/relationships/image" Target="../media/image102.png"/><Relationship Id="rId17" Type="http://schemas.openxmlformats.org/officeDocument/2006/relationships/image" Target="../media/image10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11" Type="http://schemas.openxmlformats.org/officeDocument/2006/relationships/image" Target="../media/image101.png"/><Relationship Id="rId5" Type="http://schemas.openxmlformats.org/officeDocument/2006/relationships/image" Target="../media/image35.png"/><Relationship Id="rId15" Type="http://schemas.openxmlformats.org/officeDocument/2006/relationships/image" Target="../media/image105.png"/><Relationship Id="rId10" Type="http://schemas.openxmlformats.org/officeDocument/2006/relationships/image" Target="../media/image100.png"/><Relationship Id="rId4" Type="http://schemas.openxmlformats.org/officeDocument/2006/relationships/image" Target="../media/image33.png"/><Relationship Id="rId9" Type="http://schemas.openxmlformats.org/officeDocument/2006/relationships/image" Target="../media/image99.png"/><Relationship Id="rId14" Type="http://schemas.openxmlformats.org/officeDocument/2006/relationships/image" Target="../media/image10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16.png"/><Relationship Id="rId18" Type="http://schemas.openxmlformats.org/officeDocument/2006/relationships/image" Target="../media/image121.png"/><Relationship Id="rId3" Type="http://schemas.openxmlformats.org/officeDocument/2006/relationships/image" Target="../media/image5.png"/><Relationship Id="rId21" Type="http://schemas.openxmlformats.org/officeDocument/2006/relationships/image" Target="../media/image6.png"/><Relationship Id="rId7" Type="http://schemas.openxmlformats.org/officeDocument/2006/relationships/image" Target="../media/image110.png"/><Relationship Id="rId12" Type="http://schemas.openxmlformats.org/officeDocument/2006/relationships/image" Target="../media/image115.png"/><Relationship Id="rId17" Type="http://schemas.openxmlformats.org/officeDocument/2006/relationships/image" Target="../media/image120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19.png"/><Relationship Id="rId20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14.png"/><Relationship Id="rId5" Type="http://schemas.openxmlformats.org/officeDocument/2006/relationships/image" Target="../media/image108.png"/><Relationship Id="rId15" Type="http://schemas.openxmlformats.org/officeDocument/2006/relationships/image" Target="../media/image118.png"/><Relationship Id="rId10" Type="http://schemas.openxmlformats.org/officeDocument/2006/relationships/image" Target="../media/image113.png"/><Relationship Id="rId19" Type="http://schemas.openxmlformats.org/officeDocument/2006/relationships/image" Target="../media/image122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1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25.png"/><Relationship Id="rId18" Type="http://schemas.openxmlformats.org/officeDocument/2006/relationships/image" Target="../media/image130.png"/><Relationship Id="rId3" Type="http://schemas.openxmlformats.org/officeDocument/2006/relationships/image" Target="../media/image5.png"/><Relationship Id="rId7" Type="http://schemas.openxmlformats.org/officeDocument/2006/relationships/image" Target="../media/image110.png"/><Relationship Id="rId12" Type="http://schemas.openxmlformats.org/officeDocument/2006/relationships/image" Target="../media/image124.png"/><Relationship Id="rId17" Type="http://schemas.openxmlformats.org/officeDocument/2006/relationships/image" Target="../media/image129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28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23.png"/><Relationship Id="rId5" Type="http://schemas.openxmlformats.org/officeDocument/2006/relationships/image" Target="../media/image108.png"/><Relationship Id="rId15" Type="http://schemas.openxmlformats.org/officeDocument/2006/relationships/image" Target="../media/image127.png"/><Relationship Id="rId10" Type="http://schemas.openxmlformats.org/officeDocument/2006/relationships/image" Target="../media/image122.png"/><Relationship Id="rId19" Type="http://schemas.openxmlformats.org/officeDocument/2006/relationships/image" Target="../media/image131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32.png"/><Relationship Id="rId18" Type="http://schemas.openxmlformats.org/officeDocument/2006/relationships/image" Target="../media/image137.png"/><Relationship Id="rId3" Type="http://schemas.openxmlformats.org/officeDocument/2006/relationships/image" Target="../media/image5.png"/><Relationship Id="rId21" Type="http://schemas.openxmlformats.org/officeDocument/2006/relationships/image" Target="../media/image140.png"/><Relationship Id="rId7" Type="http://schemas.openxmlformats.org/officeDocument/2006/relationships/image" Target="../media/image110.png"/><Relationship Id="rId12" Type="http://schemas.openxmlformats.org/officeDocument/2006/relationships/image" Target="../media/image131.png"/><Relationship Id="rId17" Type="http://schemas.openxmlformats.org/officeDocument/2006/relationships/image" Target="../media/image136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35.png"/><Relationship Id="rId20" Type="http://schemas.openxmlformats.org/officeDocument/2006/relationships/image" Target="../media/image1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6.png"/><Relationship Id="rId5" Type="http://schemas.openxmlformats.org/officeDocument/2006/relationships/image" Target="../media/image108.png"/><Relationship Id="rId15" Type="http://schemas.openxmlformats.org/officeDocument/2006/relationships/image" Target="../media/image134.png"/><Relationship Id="rId23" Type="http://schemas.openxmlformats.org/officeDocument/2006/relationships/image" Target="../media/image142.png"/><Relationship Id="rId10" Type="http://schemas.openxmlformats.org/officeDocument/2006/relationships/image" Target="../media/image130.png"/><Relationship Id="rId19" Type="http://schemas.openxmlformats.org/officeDocument/2006/relationships/image" Target="../media/image138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33.png"/><Relationship Id="rId22" Type="http://schemas.openxmlformats.org/officeDocument/2006/relationships/image" Target="../media/image14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43.png"/><Relationship Id="rId18" Type="http://schemas.openxmlformats.org/officeDocument/2006/relationships/image" Target="../media/image148.png"/><Relationship Id="rId26" Type="http://schemas.openxmlformats.org/officeDocument/2006/relationships/image" Target="../media/image156.png"/><Relationship Id="rId3" Type="http://schemas.openxmlformats.org/officeDocument/2006/relationships/image" Target="../media/image5.png"/><Relationship Id="rId21" Type="http://schemas.openxmlformats.org/officeDocument/2006/relationships/image" Target="../media/image151.png"/><Relationship Id="rId7" Type="http://schemas.openxmlformats.org/officeDocument/2006/relationships/image" Target="../media/image110.png"/><Relationship Id="rId12" Type="http://schemas.openxmlformats.org/officeDocument/2006/relationships/image" Target="../media/image142.png"/><Relationship Id="rId17" Type="http://schemas.openxmlformats.org/officeDocument/2006/relationships/image" Target="../media/image147.png"/><Relationship Id="rId25" Type="http://schemas.openxmlformats.org/officeDocument/2006/relationships/image" Target="../media/image155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46.png"/><Relationship Id="rId20" Type="http://schemas.openxmlformats.org/officeDocument/2006/relationships/image" Target="../media/image1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41.png"/><Relationship Id="rId24" Type="http://schemas.openxmlformats.org/officeDocument/2006/relationships/image" Target="../media/image154.png"/><Relationship Id="rId5" Type="http://schemas.openxmlformats.org/officeDocument/2006/relationships/image" Target="../media/image108.png"/><Relationship Id="rId15" Type="http://schemas.openxmlformats.org/officeDocument/2006/relationships/image" Target="../media/image145.png"/><Relationship Id="rId23" Type="http://schemas.openxmlformats.org/officeDocument/2006/relationships/image" Target="../media/image153.png"/><Relationship Id="rId10" Type="http://schemas.openxmlformats.org/officeDocument/2006/relationships/image" Target="../media/image6.png"/><Relationship Id="rId19" Type="http://schemas.openxmlformats.org/officeDocument/2006/relationships/image" Target="../media/image149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44.png"/><Relationship Id="rId22" Type="http://schemas.openxmlformats.org/officeDocument/2006/relationships/image" Target="../media/image15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57.png"/><Relationship Id="rId18" Type="http://schemas.openxmlformats.org/officeDocument/2006/relationships/image" Target="../media/image162.png"/><Relationship Id="rId3" Type="http://schemas.openxmlformats.org/officeDocument/2006/relationships/image" Target="../media/image5.png"/><Relationship Id="rId7" Type="http://schemas.openxmlformats.org/officeDocument/2006/relationships/image" Target="../media/image110.png"/><Relationship Id="rId12" Type="http://schemas.openxmlformats.org/officeDocument/2006/relationships/image" Target="../media/image156.png"/><Relationship Id="rId17" Type="http://schemas.openxmlformats.org/officeDocument/2006/relationships/image" Target="../media/image161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60.png"/><Relationship Id="rId20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55.png"/><Relationship Id="rId5" Type="http://schemas.openxmlformats.org/officeDocument/2006/relationships/image" Target="../media/image108.png"/><Relationship Id="rId15" Type="http://schemas.openxmlformats.org/officeDocument/2006/relationships/image" Target="../media/image159.png"/><Relationship Id="rId10" Type="http://schemas.openxmlformats.org/officeDocument/2006/relationships/image" Target="../media/image6.png"/><Relationship Id="rId19" Type="http://schemas.openxmlformats.org/officeDocument/2006/relationships/image" Target="../media/image163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5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65.png"/><Relationship Id="rId18" Type="http://schemas.openxmlformats.org/officeDocument/2006/relationships/image" Target="../media/image170.png"/><Relationship Id="rId3" Type="http://schemas.openxmlformats.org/officeDocument/2006/relationships/image" Target="../media/image5.png"/><Relationship Id="rId7" Type="http://schemas.openxmlformats.org/officeDocument/2006/relationships/image" Target="../media/image110.png"/><Relationship Id="rId12" Type="http://schemas.openxmlformats.org/officeDocument/2006/relationships/image" Target="../media/image164.png"/><Relationship Id="rId17" Type="http://schemas.openxmlformats.org/officeDocument/2006/relationships/image" Target="../media/image169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68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63.png"/><Relationship Id="rId5" Type="http://schemas.openxmlformats.org/officeDocument/2006/relationships/image" Target="../media/image108.png"/><Relationship Id="rId15" Type="http://schemas.openxmlformats.org/officeDocument/2006/relationships/image" Target="../media/image167.png"/><Relationship Id="rId10" Type="http://schemas.openxmlformats.org/officeDocument/2006/relationships/image" Target="../media/image6.png"/><Relationship Id="rId19" Type="http://schemas.openxmlformats.org/officeDocument/2006/relationships/image" Target="../media/image171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6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png"/><Relationship Id="rId3" Type="http://schemas.openxmlformats.org/officeDocument/2006/relationships/image" Target="../media/image172.jpeg"/><Relationship Id="rId7" Type="http://schemas.openxmlformats.org/officeDocument/2006/relationships/image" Target="../media/image17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4.png"/><Relationship Id="rId5" Type="http://schemas.openxmlformats.org/officeDocument/2006/relationships/image" Target="../media/image173.png"/><Relationship Id="rId4" Type="http://schemas.openxmlformats.org/officeDocument/2006/relationships/image" Target="../media/image6.png"/><Relationship Id="rId9" Type="http://schemas.openxmlformats.org/officeDocument/2006/relationships/image" Target="../media/image17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png"/><Relationship Id="rId3" Type="http://schemas.openxmlformats.org/officeDocument/2006/relationships/image" Target="../media/image6.png"/><Relationship Id="rId7" Type="http://schemas.openxmlformats.org/officeDocument/2006/relationships/image" Target="../media/image18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9.png"/><Relationship Id="rId5" Type="http://schemas.openxmlformats.org/officeDocument/2006/relationships/image" Target="../media/image178.png"/><Relationship Id="rId4" Type="http://schemas.openxmlformats.org/officeDocument/2006/relationships/image" Target="../media/image17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91.png"/><Relationship Id="rId3" Type="http://schemas.openxmlformats.org/officeDocument/2006/relationships/image" Target="../media/image182.png"/><Relationship Id="rId7" Type="http://schemas.openxmlformats.org/officeDocument/2006/relationships/image" Target="../media/image186.jpeg"/><Relationship Id="rId12" Type="http://schemas.openxmlformats.org/officeDocument/2006/relationships/image" Target="../media/image190.jpe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jpeg"/><Relationship Id="rId11" Type="http://schemas.openxmlformats.org/officeDocument/2006/relationships/image" Target="../media/image189.jpeg"/><Relationship Id="rId5" Type="http://schemas.openxmlformats.org/officeDocument/2006/relationships/image" Target="../media/image184.png"/><Relationship Id="rId15" Type="http://schemas.openxmlformats.org/officeDocument/2006/relationships/image" Target="../media/image193.png"/><Relationship Id="rId10" Type="http://schemas.openxmlformats.org/officeDocument/2006/relationships/image" Target="../media/image188.png"/><Relationship Id="rId4" Type="http://schemas.openxmlformats.org/officeDocument/2006/relationships/image" Target="../media/image183.png"/><Relationship Id="rId9" Type="http://schemas.openxmlformats.org/officeDocument/2006/relationships/image" Target="../media/image187.png"/><Relationship Id="rId14" Type="http://schemas.openxmlformats.org/officeDocument/2006/relationships/image" Target="../media/image19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28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0" descr="шапка ДИЭМ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415" t="955" r="5188" b="47559"/>
          <a:stretch>
            <a:fillRect/>
          </a:stretch>
        </p:blipFill>
        <p:spPr bwMode="auto">
          <a:xfrm>
            <a:off x="7858125" y="0"/>
            <a:ext cx="12858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928662" y="2071678"/>
            <a:ext cx="7643866" cy="1357322"/>
          </a:xfrm>
          <a:prstGeom prst="rect">
            <a:avLst/>
          </a:prstGeom>
        </p:spPr>
        <p:txBody>
          <a:bodyPr anchor="ctr">
            <a:normAutofit fontScale="92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/>
              <a:t>Информационно-аналитическая система управления охраной окружающей среды.</a:t>
            </a:r>
            <a:br>
              <a:rPr lang="ru-RU" sz="2400" b="1" dirty="0" smtClean="0"/>
            </a:br>
            <a:r>
              <a:rPr lang="ru-RU" sz="2400" b="1" dirty="0" smtClean="0"/>
              <a:t>ИС «Экологическая отчетность».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/>
              <a:t>Программный модуль «Отходы»</a:t>
            </a:r>
            <a:endParaRPr lang="ru-RU" sz="2400" b="1" dirty="0"/>
          </a:p>
        </p:txBody>
      </p:sp>
      <p:sp>
        <p:nvSpPr>
          <p:cNvPr id="11269" name="Rectangle 21"/>
          <p:cNvSpPr>
            <a:spLocks noChangeArrowheads="1"/>
          </p:cNvSpPr>
          <p:nvPr/>
        </p:nvSpPr>
        <p:spPr bwMode="auto">
          <a:xfrm>
            <a:off x="0" y="5357813"/>
            <a:ext cx="2913063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117485, г. Москва,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ул. Бутлерова, д. 12, а/я 45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тел.: (495) 333-82-23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факс: (495) 333-80-23</a:t>
            </a:r>
          </a:p>
          <a:p>
            <a:pPr>
              <a:lnSpc>
                <a:spcPct val="80000"/>
              </a:lnSpc>
            </a:pPr>
            <a:r>
              <a:rPr lang="en-US" b="1">
                <a:latin typeface="Times New Roman" pitchFamily="18" charset="0"/>
              </a:rPr>
              <a:t>E-mail: </a:t>
            </a:r>
            <a:r>
              <a:rPr lang="en-US" b="1">
                <a:solidFill>
                  <a:srgbClr val="002060"/>
                </a:solidFill>
                <a:latin typeface="Times New Roman" pitchFamily="18" charset="0"/>
              </a:rPr>
              <a:t>office@diem.ru</a:t>
            </a:r>
          </a:p>
          <a:p>
            <a:pPr>
              <a:lnSpc>
                <a:spcPct val="80000"/>
              </a:lnSpc>
            </a:pPr>
            <a:r>
              <a:rPr lang="en-US" b="1" u="sng">
                <a:solidFill>
                  <a:srgbClr val="002060"/>
                </a:solidFill>
                <a:latin typeface="Times New Roman" pitchFamily="18" charset="0"/>
              </a:rPr>
              <a:t>http://www.diem.ru</a:t>
            </a:r>
            <a:endParaRPr lang="ru-RU" b="1" u="sng">
              <a:solidFill>
                <a:srgbClr val="00206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b="1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-23394"/>
            <a:ext cx="7715304" cy="50006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Задачи Программного Модуля «Отходы» ИАС УООС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467AAC-9E65-43BA-99AD-9FB0973B42EE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pic>
        <p:nvPicPr>
          <p:cNvPr id="1639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Номер слайда 6"/>
          <p:cNvSpPr txBox="1">
            <a:spLocks/>
          </p:cNvSpPr>
          <p:nvPr/>
        </p:nvSpPr>
        <p:spPr bwMode="auto">
          <a:xfrm>
            <a:off x="8072438" y="6357938"/>
            <a:ext cx="436562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168B7E2-B413-4614-AE06-A301ACBB9E7D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2</a:t>
            </a:fld>
            <a:endParaRPr lang="ru-RU" sz="14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395" name="TextBox 11"/>
          <p:cNvSpPr txBox="1">
            <a:spLocks noChangeArrowheads="1"/>
          </p:cNvSpPr>
          <p:nvPr/>
        </p:nvSpPr>
        <p:spPr bwMode="auto">
          <a:xfrm>
            <a:off x="-108520" y="548680"/>
            <a:ext cx="3528392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Автоматизированное формирование комплекта первичной учетной документации </a:t>
            </a:r>
            <a:r>
              <a:rPr lang="ru-RU" sz="1400" b="1" dirty="0" smtClean="0"/>
              <a:t>в области охраны окружающей среды при обращении с отходами производства и потребления 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396" name="TextBox 12"/>
          <p:cNvSpPr txBox="1">
            <a:spLocks noChangeArrowheads="1"/>
          </p:cNvSpPr>
          <p:nvPr/>
        </p:nvSpPr>
        <p:spPr bwMode="auto">
          <a:xfrm>
            <a:off x="-108520" y="3573016"/>
            <a:ext cx="35283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Автоматизированное заполнение форм государственной статистической отчетности</a:t>
            </a:r>
          </a:p>
        </p:txBody>
      </p:sp>
      <p:sp>
        <p:nvSpPr>
          <p:cNvPr id="16397" name="TextBox 13"/>
          <p:cNvSpPr txBox="1">
            <a:spLocks noChangeArrowheads="1"/>
          </p:cNvSpPr>
          <p:nvPr/>
        </p:nvSpPr>
        <p:spPr bwMode="auto">
          <a:xfrm>
            <a:off x="-108520" y="2188021"/>
            <a:ext cx="352839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Выполнение автоматизированного расчета платы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за размещение отходов производства и потребления по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муниципальным образованиям и по Обществу в целом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-108520" y="4365104"/>
            <a:ext cx="3528392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Выполнение автоматизированного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формирования Технического отчета о неизменности </a:t>
            </a:r>
            <a:r>
              <a:rPr lang="ru-RU" sz="1400" b="1" dirty="0" smtClean="0"/>
              <a:t>производственного процесса, используемого сырья и об обращении с отходами 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75422" y="692696"/>
            <a:ext cx="5724128" cy="1584176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2220" y="1495554"/>
            <a:ext cx="5292080" cy="1429390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82945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20890" y="2533234"/>
            <a:ext cx="5040560" cy="1759862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36685" y="3645074"/>
            <a:ext cx="4748565" cy="1152078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82949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8334" y="4309372"/>
            <a:ext cx="3805466" cy="1692866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2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9144000" cy="3957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103876"/>
            <a:ext cx="8001120" cy="300788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Вид главного окна модуля «ОТХОДЫ»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8" name="Выноска 2 7"/>
          <p:cNvSpPr/>
          <p:nvPr/>
        </p:nvSpPr>
        <p:spPr>
          <a:xfrm>
            <a:off x="1541314" y="980728"/>
            <a:ext cx="1590526" cy="408238"/>
          </a:xfrm>
          <a:prstGeom prst="borderCallout2">
            <a:avLst>
              <a:gd name="adj1" fmla="val 59240"/>
              <a:gd name="adj2" fmla="val -59"/>
              <a:gd name="adj3" fmla="val 119548"/>
              <a:gd name="adj4" fmla="val -9975"/>
              <a:gd name="adj5" fmla="val 120516"/>
              <a:gd name="adj6" fmla="val -30024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361950" algn="l"/>
              </a:tabLst>
            </a:pPr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версии</a:t>
            </a:r>
          </a:p>
          <a:p>
            <a:pPr algn="ctr">
              <a:tabLst>
                <a:tab pos="361950" algn="l"/>
              </a:tabLst>
            </a:pPr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ПК «ОТХОДЫ»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176192" y="1340768"/>
            <a:ext cx="468463" cy="216024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Выноска 2 11"/>
          <p:cNvSpPr/>
          <p:nvPr/>
        </p:nvSpPr>
        <p:spPr>
          <a:xfrm>
            <a:off x="4716016" y="980728"/>
            <a:ext cx="1944216" cy="216024"/>
          </a:xfrm>
          <a:prstGeom prst="borderCallout2">
            <a:avLst>
              <a:gd name="adj1" fmla="val 100027"/>
              <a:gd name="adj2" fmla="val 91862"/>
              <a:gd name="adj3" fmla="val 164549"/>
              <a:gd name="adj4" fmla="val 102116"/>
              <a:gd name="adj5" fmla="val 224934"/>
              <a:gd name="adj6" fmla="val 126536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пользователе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390809" y="1345530"/>
            <a:ext cx="722235" cy="144017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Выноска 2 13"/>
          <p:cNvSpPr/>
          <p:nvPr/>
        </p:nvSpPr>
        <p:spPr>
          <a:xfrm>
            <a:off x="6300192" y="1628800"/>
            <a:ext cx="2808312" cy="216024"/>
          </a:xfrm>
          <a:prstGeom prst="borderCallout2">
            <a:avLst>
              <a:gd name="adj1" fmla="val -650"/>
              <a:gd name="adj2" fmla="val 90360"/>
              <a:gd name="adj3" fmla="val -23577"/>
              <a:gd name="adj4" fmla="val 94760"/>
              <a:gd name="adj5" fmla="val -66075"/>
              <a:gd name="adj6" fmla="val 95062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Переход в раздел администрирования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339752" y="1700808"/>
            <a:ext cx="2160240" cy="216024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ыноска 2 15"/>
          <p:cNvSpPr/>
          <p:nvPr/>
        </p:nvSpPr>
        <p:spPr>
          <a:xfrm>
            <a:off x="3923928" y="1268760"/>
            <a:ext cx="1944216" cy="360040"/>
          </a:xfrm>
          <a:prstGeom prst="borderCallout2">
            <a:avLst>
              <a:gd name="adj1" fmla="val 100673"/>
              <a:gd name="adj2" fmla="val 55185"/>
              <a:gd name="adj3" fmla="val 131803"/>
              <a:gd name="adj4" fmla="val 48026"/>
              <a:gd name="adj5" fmla="val 147860"/>
              <a:gd name="adj6" fmla="val 30048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Закладки главного окна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ПК «ОТХОДЫ»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411760" y="1920006"/>
            <a:ext cx="1584176" cy="168290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Выноска 2 19"/>
          <p:cNvSpPr/>
          <p:nvPr/>
        </p:nvSpPr>
        <p:spPr>
          <a:xfrm>
            <a:off x="4682675" y="1869202"/>
            <a:ext cx="1800200" cy="216024"/>
          </a:xfrm>
          <a:prstGeom prst="borderCallout2">
            <a:avLst>
              <a:gd name="adj1" fmla="val 53583"/>
              <a:gd name="adj2" fmla="val 331"/>
              <a:gd name="adj3" fmla="val 88197"/>
              <a:gd name="adj4" fmla="val -8548"/>
              <a:gd name="adj5" fmla="val 57384"/>
              <a:gd name="adj6" fmla="val -37999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Элементы управления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315937" y="2107352"/>
            <a:ext cx="6804248" cy="2905824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Выноска 2 21"/>
          <p:cNvSpPr/>
          <p:nvPr/>
        </p:nvSpPr>
        <p:spPr>
          <a:xfrm>
            <a:off x="6084168" y="5248252"/>
            <a:ext cx="2771800" cy="216024"/>
          </a:xfrm>
          <a:prstGeom prst="borderCallout2">
            <a:avLst>
              <a:gd name="adj1" fmla="val 53583"/>
              <a:gd name="adj2" fmla="val 331"/>
              <a:gd name="adj3" fmla="val 36388"/>
              <a:gd name="adj4" fmla="val -9209"/>
              <a:gd name="adj5" fmla="val -110166"/>
              <a:gd name="adj6" fmla="val -22833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Основное рабочее пространство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Выноска 2 24"/>
          <p:cNvSpPr/>
          <p:nvPr/>
        </p:nvSpPr>
        <p:spPr>
          <a:xfrm>
            <a:off x="2627784" y="5301208"/>
            <a:ext cx="1512168" cy="216024"/>
          </a:xfrm>
          <a:prstGeom prst="borderCallout2">
            <a:avLst>
              <a:gd name="adj1" fmla="val 53583"/>
              <a:gd name="adj2" fmla="val 331"/>
              <a:gd name="adj3" fmla="val 36388"/>
              <a:gd name="adj4" fmla="val -9209"/>
              <a:gd name="adj5" fmla="val -130742"/>
              <a:gd name="adj6" fmla="val -24131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Дерево объектов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0" y="1753766"/>
            <a:ext cx="2267744" cy="3619450"/>
          </a:xfrm>
          <a:prstGeom prst="roundRect">
            <a:avLst>
              <a:gd name="adj" fmla="val 6306"/>
            </a:avLst>
          </a:prstGeom>
          <a:noFill/>
          <a:ln w="12700">
            <a:solidFill>
              <a:srgbClr val="C0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8016479" y="1345530"/>
            <a:ext cx="360040" cy="144016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Выноска 2 25"/>
          <p:cNvSpPr/>
          <p:nvPr/>
        </p:nvSpPr>
        <p:spPr>
          <a:xfrm>
            <a:off x="6732240" y="692696"/>
            <a:ext cx="2376264" cy="350514"/>
          </a:xfrm>
          <a:prstGeom prst="borderCallout2">
            <a:avLst>
              <a:gd name="adj1" fmla="val 100565"/>
              <a:gd name="adj2" fmla="val 65606"/>
              <a:gd name="adj3" fmla="val 140674"/>
              <a:gd name="adj4" fmla="val 68986"/>
              <a:gd name="adj5" fmla="val 185755"/>
              <a:gd name="adj6" fmla="val 63486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Переход в раздел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формирования отчетных форм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3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70024"/>
            <a:ext cx="7715304" cy="334640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Дерево объектов Модуля «ОТХОДЫ»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45F2F7-2E5C-4ABF-8A4C-0A51F8E541FB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205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 txBox="1">
            <a:spLocks/>
          </p:cNvSpPr>
          <p:nvPr/>
        </p:nvSpPr>
        <p:spPr bwMode="auto">
          <a:xfrm>
            <a:off x="8072438" y="6357938"/>
            <a:ext cx="436562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F9B077D1-2524-4FA7-915E-E7791A607792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4</a:t>
            </a:fld>
            <a:endParaRPr lang="ru-RU" sz="14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56" name="TextBox 8"/>
          <p:cNvSpPr txBox="1">
            <a:spLocks noChangeArrowheads="1"/>
          </p:cNvSpPr>
          <p:nvPr/>
        </p:nvSpPr>
        <p:spPr bwMode="auto">
          <a:xfrm>
            <a:off x="0" y="528861"/>
            <a:ext cx="87868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Возможность пользовательского конструирования модели системы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обращения с отходами производства и потребления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на предприятии:</a:t>
            </a:r>
          </a:p>
        </p:txBody>
      </p:sp>
      <p:sp>
        <p:nvSpPr>
          <p:cNvPr id="205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340768"/>
            <a:ext cx="8766423" cy="4516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196752"/>
            <a:ext cx="9039225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Структура Дерева объектов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9404" y="1656358"/>
            <a:ext cx="432048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pic>
        <p:nvPicPr>
          <p:cNvPr id="110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20" y="1602609"/>
            <a:ext cx="2160240" cy="2730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205703" y="2120951"/>
            <a:ext cx="432048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pic>
        <p:nvPicPr>
          <p:cNvPr id="1105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1044" y="2149523"/>
            <a:ext cx="312706" cy="9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681760"/>
            <a:ext cx="247650" cy="10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46102" y="1591494"/>
            <a:ext cx="67722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2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45534" y="1590704"/>
            <a:ext cx="6767513" cy="310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0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06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0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движения отходов: Образование отходов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35496" y="1196752"/>
            <a:ext cx="9087644" cy="3590925"/>
            <a:chOff x="35496" y="1196752"/>
            <a:chExt cx="9087644" cy="3590925"/>
          </a:xfrm>
        </p:grpSpPr>
        <p:pic>
          <p:nvPicPr>
            <p:cNvPr id="10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496" y="1196752"/>
              <a:ext cx="9039225" cy="3590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020" y="1602609"/>
              <a:ext cx="2160240" cy="273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61044" y="2149523"/>
              <a:ext cx="312706" cy="980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355627" y="1592858"/>
              <a:ext cx="6767513" cy="3100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6" name="Прямая со стрелкой 15"/>
          <p:cNvCxnSpPr/>
          <p:nvPr/>
        </p:nvCxnSpPr>
        <p:spPr>
          <a:xfrm>
            <a:off x="2195736" y="1484784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162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1588321"/>
            <a:ext cx="6819900" cy="345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Прямая со стрелкой 20"/>
          <p:cNvCxnSpPr/>
          <p:nvPr/>
        </p:nvCxnSpPr>
        <p:spPr>
          <a:xfrm flipV="1">
            <a:off x="2346895" y="1868634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1621" name="Picture 5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265989" y="2420888"/>
            <a:ext cx="7297723" cy="2733675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cxnSp>
        <p:nvCxnSpPr>
          <p:cNvPr id="24" name="Прямая со стрелкой 23"/>
          <p:cNvCxnSpPr/>
          <p:nvPr/>
        </p:nvCxnSpPr>
        <p:spPr>
          <a:xfrm flipV="1">
            <a:off x="1278684" y="3203450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1623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2924944"/>
            <a:ext cx="3352800" cy="1881188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4324444" y="3784278"/>
            <a:ext cx="94016" cy="45719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4248253" y="3721794"/>
            <a:ext cx="144016" cy="176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5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55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324444" y="4084215"/>
            <a:ext cx="94016" cy="45719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4248253" y="4021731"/>
            <a:ext cx="144016" cy="176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5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55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3184796" y="4744196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1624" name="Picture 8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1457459" y="3127838"/>
            <a:ext cx="6854195" cy="114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Box 34"/>
          <p:cNvSpPr txBox="1"/>
          <p:nvPr/>
        </p:nvSpPr>
        <p:spPr>
          <a:xfrm>
            <a:off x="1533376" y="3299270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0,005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533376" y="3599207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0,009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35759" y="4199659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0,004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31560" y="4498145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0,006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 flipV="1">
            <a:off x="1264395" y="4744196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1628" name="Picture 12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2342200" y="1950736"/>
            <a:ext cx="6806563" cy="304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Скругленный прямоугольник 43"/>
          <p:cNvSpPr/>
          <p:nvPr/>
        </p:nvSpPr>
        <p:spPr>
          <a:xfrm>
            <a:off x="2340318" y="2110632"/>
            <a:ext cx="144016" cy="144016"/>
          </a:xfrm>
          <a:prstGeom prst="roundRect">
            <a:avLst/>
          </a:prstGeom>
          <a:noFill/>
          <a:ln w="1270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7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2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3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40"/>
                            </p:stCondLst>
                            <p:childTnLst>
                              <p:par>
                                <p:cTn id="96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8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9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80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80"/>
                            </p:stCondLst>
                            <p:childTnLst>
                              <p:par>
                                <p:cTn id="10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4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5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20"/>
                            </p:stCondLst>
                            <p:childTnLst>
                              <p:par>
                                <p:cTn id="10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0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1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5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1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8" dur="500"/>
                                        <p:tgtEl>
                                          <p:spTgt spid="1116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1" dur="5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1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7" grpId="0"/>
      <p:bldP spid="27" grpId="1"/>
      <p:bldP spid="31" grpId="0" animBg="1"/>
      <p:bldP spid="31" grpId="1" animBg="1"/>
      <p:bldP spid="32" grpId="0"/>
      <p:bldP spid="35" grpId="0"/>
      <p:bldP spid="36" grpId="0"/>
      <p:bldP spid="37" grpId="0"/>
      <p:bldP spid="38" grpId="0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50918"/>
            <a:ext cx="8001120" cy="42575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Обозначение Операций журнала движения отходов 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1115616" y="1700808"/>
          <a:ext cx="7344816" cy="2753464"/>
        </p:xfrm>
        <a:graphic>
          <a:graphicData uri="http://schemas.openxmlformats.org/drawingml/2006/table">
            <a:tbl>
              <a:tblPr/>
              <a:tblGrid>
                <a:gridCol w="1119210"/>
                <a:gridCol w="6225606"/>
              </a:tblGrid>
              <a:tr h="534498">
                <a:tc>
                  <a:txBody>
                    <a:bodyPr/>
                    <a:lstStyle/>
                    <a:p>
                      <a:pPr marL="0" indent="0" algn="ctr" fontAlgn="base" hangingPunct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Обозначение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 hangingPunct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Описание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67249">
                <a:tc>
                  <a:txBody>
                    <a:bodyPr/>
                    <a:lstStyle/>
                    <a:p>
                      <a:pPr indent="450215" algn="ctr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Образование отхода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302">
                <a:tc>
                  <a:txBody>
                    <a:bodyPr/>
                    <a:lstStyle/>
                    <a:p>
                      <a:pPr indent="450215" algn="ctr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Передача отхода другому структурному подразделению (на накопление/временное хранение)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450215" algn="ctr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Передача отхода на собственный ОРО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726">
                <a:tc>
                  <a:txBody>
                    <a:bodyPr/>
                    <a:lstStyle/>
                    <a:p>
                      <a:pPr indent="450215" algn="ctr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Передача отхода контрагенту (для дальнейшего захоронения/использования)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49">
                <a:tc>
                  <a:txBody>
                    <a:bodyPr/>
                    <a:lstStyle/>
                    <a:p>
                      <a:pPr indent="450215" algn="ctr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Прием отхода от другого структурного подразделения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49">
                <a:tc>
                  <a:txBody>
                    <a:bodyPr/>
                    <a:lstStyle/>
                    <a:p>
                      <a:pPr indent="450215" algn="ctr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Прием отхода от контрагента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49">
                <a:tc>
                  <a:txBody>
                    <a:bodyPr/>
                    <a:lstStyle/>
                    <a:p>
                      <a:pPr indent="450215" algn="ctr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Использование отхода в собственном производстве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49">
                <a:tc>
                  <a:txBody>
                    <a:bodyPr/>
                    <a:lstStyle/>
                    <a:p>
                      <a:pPr indent="450215" algn="ctr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812" marR="6681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ase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Обезвреживание отхода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12" marR="668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8" name="Рисунок 27" descr="C:\Users\Melnik\Desktop\Отходы\иконки к модулю отходы\icon3\accumulation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276872"/>
            <a:ext cx="150495" cy="15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Рисунок 29" descr="C:\Users\Melnik\Desktop\Отходы\иконки к модулю отходы\icon3\transfer CU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2564904"/>
            <a:ext cx="150495" cy="15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Рисунок 32" descr="C:\Users\Melnik\Desktop\Отходы\иконки к модулю отходы\icon3\transfer OPO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2852936"/>
            <a:ext cx="150495" cy="15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Рисунок 33" descr="C:\Users\Melnik\Desktop\Отходы\иконки к модулю отходы\icon3\transfer partner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2" y="3140968"/>
            <a:ext cx="150495" cy="15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Рисунок 34" descr="C:\Users\Melnik\Desktop\Отходы\Icon\Icon\прием от СП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3429000"/>
            <a:ext cx="150495" cy="15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Рисунок 36" descr="C:\Users\Melnik\Desktop\Отходы\Icon\Icon\Прием от Контрагента.pn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3717032"/>
            <a:ext cx="150495" cy="15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Рисунок 37" descr="C:\Users\Melnik\Desktop\Отходы\иконки к модулю отходы\icon3\cycle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19672" y="3969632"/>
            <a:ext cx="150495" cy="15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Рисунок 38" descr="C:\Users\Melnik\Desktop\Отходы\Icon\1.pn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19672" y="4248520"/>
            <a:ext cx="150495" cy="15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2796" y="1200837"/>
            <a:ext cx="9120188" cy="3911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движения отходов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: Образование отходов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39" y="3467667"/>
            <a:ext cx="680085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Скругленный прямоугольник 48"/>
          <p:cNvSpPr/>
          <p:nvPr/>
        </p:nvSpPr>
        <p:spPr>
          <a:xfrm>
            <a:off x="6732240" y="3501008"/>
            <a:ext cx="576064" cy="648072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7308304" y="3501008"/>
            <a:ext cx="1008112" cy="648072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6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6413" y="1756149"/>
            <a:ext cx="476250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352677" y="2130433"/>
            <a:ext cx="6810375" cy="1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1" name="Прямая со стрелкой 50"/>
          <p:cNvCxnSpPr/>
          <p:nvPr/>
        </p:nvCxnSpPr>
        <p:spPr>
          <a:xfrm flipV="1">
            <a:off x="2483768" y="2204864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2843808" y="2204864"/>
            <a:ext cx="216024" cy="216024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338389" y="1594274"/>
            <a:ext cx="6819900" cy="347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2" name="Прямая со стрелкой 51"/>
          <p:cNvCxnSpPr/>
          <p:nvPr/>
        </p:nvCxnSpPr>
        <p:spPr>
          <a:xfrm flipV="1">
            <a:off x="2274094" y="2486546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8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2342196" y="2433371"/>
            <a:ext cx="6816090" cy="866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4" name="Прямая со стрелкой 53"/>
          <p:cNvCxnSpPr/>
          <p:nvPr/>
        </p:nvCxnSpPr>
        <p:spPr>
          <a:xfrm flipV="1">
            <a:off x="2270919" y="2924944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2338230" y="2910080"/>
            <a:ext cx="6820853" cy="509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5" name="Прямая со стрелкой 54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V="1">
            <a:off x="8460432" y="2681362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Номер слайда 6"/>
          <p:cNvSpPr txBox="1">
            <a:spLocks/>
          </p:cNvSpPr>
          <p:nvPr/>
        </p:nvSpPr>
        <p:spPr bwMode="auto">
          <a:xfrm>
            <a:off x="8028385" y="6357938"/>
            <a:ext cx="480616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0C402D5-F8A2-4F43-BB71-A60CF3B13170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6352" y="1200837"/>
            <a:ext cx="9120188" cy="3911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движения отходов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: Образование отходов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358391" y="2135196"/>
            <a:ext cx="6810375" cy="1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1" name="Прямая со стрелкой 50"/>
          <p:cNvCxnSpPr/>
          <p:nvPr/>
        </p:nvCxnSpPr>
        <p:spPr>
          <a:xfrm flipV="1">
            <a:off x="2354992" y="1844824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067615" y="2204864"/>
            <a:ext cx="7292904" cy="27193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0" name="Скругленный прямоугольник 19"/>
          <p:cNvSpPr/>
          <p:nvPr/>
        </p:nvSpPr>
        <p:spPr>
          <a:xfrm>
            <a:off x="7049798" y="2879922"/>
            <a:ext cx="849810" cy="144016"/>
          </a:xfrm>
          <a:prstGeom prst="roundRect">
            <a:avLst/>
          </a:prstGeom>
          <a:noFill/>
          <a:ln w="6350" cap="rnd" cmpd="sng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049798" y="3087431"/>
            <a:ext cx="849810" cy="144016"/>
          </a:xfrm>
          <a:prstGeom prst="roundRect">
            <a:avLst/>
          </a:prstGeom>
          <a:noFill/>
          <a:ln w="6350" cap="rnd" cmpd="sng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051386" y="3288159"/>
            <a:ext cx="848221" cy="144016"/>
          </a:xfrm>
          <a:prstGeom prst="roundRect">
            <a:avLst/>
          </a:prstGeom>
          <a:noFill/>
          <a:ln w="6350" cap="rnd" cmpd="sng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060912" y="3974331"/>
            <a:ext cx="838696" cy="144016"/>
          </a:xfrm>
          <a:prstGeom prst="roundRect">
            <a:avLst/>
          </a:prstGeom>
          <a:noFill/>
          <a:ln w="6350" cap="rnd" cmpd="sng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054562" y="4286746"/>
            <a:ext cx="845046" cy="144016"/>
          </a:xfrm>
          <a:prstGeom prst="roundRect">
            <a:avLst/>
          </a:prstGeom>
          <a:noFill/>
          <a:ln w="6350" cap="rnd" cmpd="sng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1347003" y="2977902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0,0001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42688" y="4274046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0,014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343828" y="3973453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0,012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 flipV="1">
            <a:off x="1130856" y="4509120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49500" y="3429000"/>
            <a:ext cx="68199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Скругленный прямоугольник 48"/>
          <p:cNvSpPr/>
          <p:nvPr/>
        </p:nvSpPr>
        <p:spPr>
          <a:xfrm>
            <a:off x="6387440" y="3501008"/>
            <a:ext cx="576064" cy="432048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6995254" y="3501008"/>
            <a:ext cx="1152128" cy="432048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45303" y="1756149"/>
            <a:ext cx="476250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2352676" y="2128093"/>
            <a:ext cx="6816090" cy="261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2" name="Прямая со стрелкой 31"/>
          <p:cNvCxnSpPr/>
          <p:nvPr/>
        </p:nvCxnSpPr>
        <p:spPr>
          <a:xfrm flipV="1">
            <a:off x="2787040" y="2204864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6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2365536" y="2128656"/>
            <a:ext cx="680561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"/>
                            </p:stCondLst>
                            <p:childTnLst>
                              <p:par>
                                <p:cTn id="4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0"/>
                            </p:stCondLst>
                            <p:childTnLst>
                              <p:par>
                                <p:cTn id="5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9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8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49" grpId="0" animBg="1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Группа 33"/>
          <p:cNvGrpSpPr/>
          <p:nvPr/>
        </p:nvGrpSpPr>
        <p:grpSpPr>
          <a:xfrm>
            <a:off x="23812" y="1200837"/>
            <a:ext cx="9143048" cy="3911367"/>
            <a:chOff x="23812" y="1200837"/>
            <a:chExt cx="9143048" cy="3911367"/>
          </a:xfrm>
        </p:grpSpPr>
        <p:grpSp>
          <p:nvGrpSpPr>
            <p:cNvPr id="65" name="Группа 24"/>
            <p:cNvGrpSpPr/>
            <p:nvPr/>
          </p:nvGrpSpPr>
          <p:grpSpPr>
            <a:xfrm>
              <a:off x="23812" y="1200837"/>
              <a:ext cx="9143048" cy="3911367"/>
              <a:chOff x="23812" y="1200837"/>
              <a:chExt cx="9143048" cy="3911367"/>
            </a:xfrm>
          </p:grpSpPr>
          <p:pic>
            <p:nvPicPr>
              <p:cNvPr id="67" name="Picture 4"/>
              <p:cNvPicPr>
                <a:picLocks noChangeAspect="1" noChangeArrowheads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 bwMode="auto">
              <a:xfrm>
                <a:off x="23812" y="1200837"/>
                <a:ext cx="9120188" cy="3911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8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346960" y="3429000"/>
                <a:ext cx="6819900" cy="685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36413" y="1756149"/>
              <a:ext cx="476250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1" name="Picture 4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365377" y="2128093"/>
            <a:ext cx="6816090" cy="261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9" name="Прямая со стрелкой 28"/>
          <p:cNvCxnSpPr/>
          <p:nvPr/>
        </p:nvCxnSpPr>
        <p:spPr>
          <a:xfrm flipV="1">
            <a:off x="2677567" y="2283222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6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365536" y="2128656"/>
            <a:ext cx="680561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4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359660" y="2130836"/>
            <a:ext cx="6816090" cy="214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движения отходов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: передача отходов</a:t>
            </a:r>
          </a:p>
        </p:txBody>
      </p:sp>
      <p:pic>
        <p:nvPicPr>
          <p:cNvPr id="33" name="Picture 1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52673" y="3472430"/>
            <a:ext cx="68199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5" name="Прямая со стрелкой 34"/>
          <p:cNvCxnSpPr/>
          <p:nvPr/>
        </p:nvCxnSpPr>
        <p:spPr>
          <a:xfrm flipH="1">
            <a:off x="5076056" y="3501008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92080" y="3501008"/>
            <a:ext cx="666750" cy="1238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37" name="Прямая со стрелкой 36"/>
          <p:cNvCxnSpPr/>
          <p:nvPr/>
        </p:nvCxnSpPr>
        <p:spPr>
          <a:xfrm flipH="1" flipV="1">
            <a:off x="5913864" y="3595876"/>
            <a:ext cx="216024" cy="216024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920" y="2636912"/>
            <a:ext cx="2733675" cy="22812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40" name="Прямая со стрелкой 39"/>
          <p:cNvCxnSpPr/>
          <p:nvPr/>
        </p:nvCxnSpPr>
        <p:spPr>
          <a:xfrm flipV="1">
            <a:off x="3947741" y="4660510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H="1">
            <a:off x="3851920" y="1772816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19872" y="2492896"/>
            <a:ext cx="3648075" cy="27241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45" name="Прямая со стрелкой 44"/>
          <p:cNvCxnSpPr/>
          <p:nvPr/>
        </p:nvCxnSpPr>
        <p:spPr>
          <a:xfrm flipV="1">
            <a:off x="3415109" y="3284984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98230" y="3262759"/>
            <a:ext cx="351569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820740" y="3625974"/>
            <a:ext cx="395288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7" name="Прямая со стрелкой 46"/>
          <p:cNvCxnSpPr/>
          <p:nvPr/>
        </p:nvCxnSpPr>
        <p:spPr>
          <a:xfrm flipV="1">
            <a:off x="3559125" y="3676774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488705" y="2727970"/>
            <a:ext cx="328613" cy="14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8" name="Прямая со стрелкой 47"/>
          <p:cNvCxnSpPr/>
          <p:nvPr/>
        </p:nvCxnSpPr>
        <p:spPr>
          <a:xfrm flipV="1">
            <a:off x="3333576" y="2815853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16" cstate="print"/>
          <a:stretch>
            <a:fillRect/>
          </a:stretch>
        </p:blipFill>
        <p:spPr bwMode="auto">
          <a:xfrm>
            <a:off x="1604505" y="2204865"/>
            <a:ext cx="7306696" cy="273405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52" name="Прямая со стрелкой 51"/>
          <p:cNvCxnSpPr/>
          <p:nvPr/>
        </p:nvCxnSpPr>
        <p:spPr>
          <a:xfrm flipH="1">
            <a:off x="1845222" y="2718446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Picture 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71093" y="2708920"/>
            <a:ext cx="3352800" cy="1881188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sp>
        <p:nvSpPr>
          <p:cNvPr id="55" name="Прямоугольник 54"/>
          <p:cNvSpPr/>
          <p:nvPr/>
        </p:nvSpPr>
        <p:spPr>
          <a:xfrm>
            <a:off x="4319681" y="3568254"/>
            <a:ext cx="94016" cy="45719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TextBox 55"/>
          <p:cNvSpPr txBox="1"/>
          <p:nvPr/>
        </p:nvSpPr>
        <p:spPr>
          <a:xfrm>
            <a:off x="4243490" y="3505770"/>
            <a:ext cx="144016" cy="176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5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55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319681" y="3868191"/>
            <a:ext cx="94016" cy="45719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/>
          <p:cNvSpPr txBox="1"/>
          <p:nvPr/>
        </p:nvSpPr>
        <p:spPr>
          <a:xfrm>
            <a:off x="4243490" y="3805707"/>
            <a:ext cx="144016" cy="176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5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55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18" cstate="print"/>
          <a:stretch>
            <a:fillRect/>
          </a:stretch>
        </p:blipFill>
        <p:spPr bwMode="auto">
          <a:xfrm>
            <a:off x="1792266" y="2843410"/>
            <a:ext cx="6877050" cy="11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TextBox 59"/>
          <p:cNvSpPr txBox="1"/>
          <p:nvPr/>
        </p:nvSpPr>
        <p:spPr>
          <a:xfrm>
            <a:off x="1951134" y="2910655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0,0001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1" name="Прямая со стрелкой 60"/>
          <p:cNvCxnSpPr/>
          <p:nvPr/>
        </p:nvCxnSpPr>
        <p:spPr>
          <a:xfrm flipV="1">
            <a:off x="1619672" y="4437112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 flipV="1">
            <a:off x="3180033" y="4528172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19" cstate="print"/>
          <a:stretch>
            <a:fillRect/>
          </a:stretch>
        </p:blipFill>
        <p:spPr bwMode="auto">
          <a:xfrm>
            <a:off x="2350292" y="2130249"/>
            <a:ext cx="6810375" cy="324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5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6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7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80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5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6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000"/>
                            </p:stCondLst>
                            <p:childTnLst>
                              <p:par>
                                <p:cTn id="14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0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4" dur="8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5" dur="80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80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9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00"/>
                            </p:stCondLst>
                            <p:childTnLst>
                              <p:par>
                                <p:cTn id="173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500"/>
                            </p:stCondLst>
                            <p:childTnLst>
                              <p:par>
                                <p:cTn id="18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5" grpId="1" animBg="1"/>
      <p:bldP spid="56" grpId="0"/>
      <p:bldP spid="56" grpId="1"/>
      <p:bldP spid="57" grpId="0" animBg="1"/>
      <p:bldP spid="57" grpId="1" animBg="1"/>
      <p:bldP spid="58" grpId="0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Группа 33"/>
          <p:cNvGrpSpPr/>
          <p:nvPr/>
        </p:nvGrpSpPr>
        <p:grpSpPr>
          <a:xfrm>
            <a:off x="23812" y="1200837"/>
            <a:ext cx="9143048" cy="3911367"/>
            <a:chOff x="23812" y="1200837"/>
            <a:chExt cx="9143048" cy="3911367"/>
          </a:xfrm>
        </p:grpSpPr>
        <p:grpSp>
          <p:nvGrpSpPr>
            <p:cNvPr id="48" name="Группа 24"/>
            <p:cNvGrpSpPr/>
            <p:nvPr/>
          </p:nvGrpSpPr>
          <p:grpSpPr>
            <a:xfrm>
              <a:off x="23812" y="1200837"/>
              <a:ext cx="9143048" cy="3911367"/>
              <a:chOff x="23812" y="1200837"/>
              <a:chExt cx="9143048" cy="3911367"/>
            </a:xfrm>
          </p:grpSpPr>
          <p:pic>
            <p:nvPicPr>
              <p:cNvPr id="52" name="Picture 4"/>
              <p:cNvPicPr>
                <a:picLocks noChangeAspect="1" noChangeArrowheads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 bwMode="auto">
              <a:xfrm>
                <a:off x="23812" y="1200837"/>
                <a:ext cx="9120188" cy="3911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346960" y="3429000"/>
                <a:ext cx="6819900" cy="685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0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36413" y="1756149"/>
              <a:ext cx="476250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6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2673" y="3472430"/>
            <a:ext cx="68199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движения отходов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: передача отходов</a:t>
            </a:r>
          </a:p>
        </p:txBody>
      </p:sp>
      <p:pic>
        <p:nvPicPr>
          <p:cNvPr id="55" name="Picture 7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350292" y="2130249"/>
            <a:ext cx="6801800" cy="323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6" name="Прямая со стрелкой 55"/>
          <p:cNvCxnSpPr/>
          <p:nvPr/>
        </p:nvCxnSpPr>
        <p:spPr>
          <a:xfrm>
            <a:off x="2123728" y="2204864"/>
            <a:ext cx="216024" cy="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Группа 56"/>
          <p:cNvGrpSpPr/>
          <p:nvPr/>
        </p:nvGrpSpPr>
        <p:grpSpPr>
          <a:xfrm>
            <a:off x="2339023" y="1596022"/>
            <a:ext cx="6820853" cy="3181795"/>
            <a:chOff x="2496309" y="3428263"/>
            <a:chExt cx="6820853" cy="3181795"/>
          </a:xfrm>
        </p:grpSpPr>
        <p:pic>
          <p:nvPicPr>
            <p:cNvPr id="58" name="Picture 9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859967" y="4725144"/>
              <a:ext cx="288036" cy="79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" name="Picture 10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406881" y="4729906"/>
              <a:ext cx="274320" cy="79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8"/>
            <p:cNvPicPr>
              <a:picLocks noChangeAspect="1" noChangeArrowheads="1"/>
            </p:cNvPicPr>
            <p:nvPr/>
          </p:nvPicPr>
          <p:blipFill>
            <a:blip r:embed="rId10" cstate="print"/>
            <a:stretch>
              <a:fillRect/>
            </a:stretch>
          </p:blipFill>
          <p:spPr bwMode="auto">
            <a:xfrm>
              <a:off x="2496309" y="3428263"/>
              <a:ext cx="6820853" cy="3181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67" name="Прямая со стрелкой 66"/>
          <p:cNvCxnSpPr/>
          <p:nvPr/>
        </p:nvCxnSpPr>
        <p:spPr>
          <a:xfrm flipH="1">
            <a:off x="5004048" y="1669058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10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3419872" y="1352910"/>
            <a:ext cx="3211712" cy="40519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69" name="Прямая со стрелкой 68"/>
          <p:cNvCxnSpPr/>
          <p:nvPr/>
        </p:nvCxnSpPr>
        <p:spPr>
          <a:xfrm flipH="1">
            <a:off x="3851920" y="1700808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Picture 1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11960" y="2636912"/>
            <a:ext cx="1809750" cy="21145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71" name="Прямая со стрелкой 70"/>
          <p:cNvCxnSpPr/>
          <p:nvPr/>
        </p:nvCxnSpPr>
        <p:spPr>
          <a:xfrm flipV="1">
            <a:off x="4199260" y="3153668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2" name="Picture 1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08785" y="3206626"/>
            <a:ext cx="1809750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3" name="Прямая со стрелкой 72"/>
          <p:cNvCxnSpPr/>
          <p:nvPr/>
        </p:nvCxnSpPr>
        <p:spPr>
          <a:xfrm flipV="1">
            <a:off x="4333751" y="3254251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1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621783" y="3216151"/>
            <a:ext cx="390525" cy="9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" name="Picture 1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80793" y="2887861"/>
            <a:ext cx="333375" cy="13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6" name="Прямая со стрелкой 75"/>
          <p:cNvCxnSpPr/>
          <p:nvPr/>
        </p:nvCxnSpPr>
        <p:spPr>
          <a:xfrm flipV="1">
            <a:off x="4117727" y="2959869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" name="Picture 16"/>
          <p:cNvPicPr>
            <a:picLocks noChangeAspect="1" noChangeArrowheads="1"/>
          </p:cNvPicPr>
          <p:nvPr/>
        </p:nvPicPr>
        <p:blipFill>
          <a:blip r:embed="rId16" cstate="print"/>
          <a:stretch>
            <a:fillRect/>
          </a:stretch>
        </p:blipFill>
        <p:spPr bwMode="auto">
          <a:xfrm>
            <a:off x="2411760" y="2780928"/>
            <a:ext cx="6382641" cy="256258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78" name="TextBox 77"/>
          <p:cNvSpPr txBox="1"/>
          <p:nvPr/>
        </p:nvSpPr>
        <p:spPr>
          <a:xfrm>
            <a:off x="2771800" y="3390333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0,016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767600" y="3486719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0,020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67037" y="3487655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0,025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2" name="Прямая со стрелкой 81"/>
          <p:cNvCxnSpPr/>
          <p:nvPr/>
        </p:nvCxnSpPr>
        <p:spPr>
          <a:xfrm flipV="1">
            <a:off x="2453288" y="5002128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" name="Picture 3"/>
          <p:cNvPicPr>
            <a:picLocks noChangeAspect="1" noChangeArrowheads="1"/>
          </p:cNvPicPr>
          <p:nvPr/>
        </p:nvPicPr>
        <p:blipFill>
          <a:blip r:embed="rId17" cstate="print"/>
          <a:stretch>
            <a:fillRect/>
          </a:stretch>
        </p:blipFill>
        <p:spPr bwMode="auto">
          <a:xfrm>
            <a:off x="3347864" y="3933056"/>
            <a:ext cx="3753554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4" name="Прямая со стрелкой 83"/>
          <p:cNvCxnSpPr/>
          <p:nvPr/>
        </p:nvCxnSpPr>
        <p:spPr>
          <a:xfrm flipH="1">
            <a:off x="7020272" y="3861048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Скругленный прямоугольник 84"/>
          <p:cNvSpPr/>
          <p:nvPr/>
        </p:nvSpPr>
        <p:spPr>
          <a:xfrm>
            <a:off x="2793807" y="3503967"/>
            <a:ext cx="691505" cy="144016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3925731" y="3503967"/>
            <a:ext cx="691505" cy="144016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7" name="Picture 4"/>
          <p:cNvPicPr>
            <a:picLocks noChangeAspect="1" noChangeArrowheads="1"/>
          </p:cNvPicPr>
          <p:nvPr/>
        </p:nvPicPr>
        <p:blipFill>
          <a:blip r:embed="rId18" cstate="print"/>
          <a:stretch>
            <a:fillRect/>
          </a:stretch>
        </p:blipFill>
        <p:spPr bwMode="auto">
          <a:xfrm>
            <a:off x="2339751" y="2132019"/>
            <a:ext cx="6816090" cy="43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4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40"/>
                            </p:stCondLst>
                            <p:childTnLst>
                              <p:par>
                                <p:cTn id="86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9" dur="80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0" dur="80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80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000"/>
                            </p:stCondLst>
                            <p:childTnLst>
                              <p:par>
                                <p:cTn id="138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000"/>
                            </p:stCondLst>
                            <p:childTnLst>
                              <p:par>
                                <p:cTn id="146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5" grpId="0" animBg="1"/>
      <p:bldP spid="8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движения отходов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: передача отходов</a:t>
            </a:r>
          </a:p>
        </p:txBody>
      </p:sp>
      <p:grpSp>
        <p:nvGrpSpPr>
          <p:cNvPr id="2" name="Группа 33"/>
          <p:cNvGrpSpPr/>
          <p:nvPr/>
        </p:nvGrpSpPr>
        <p:grpSpPr>
          <a:xfrm>
            <a:off x="23812" y="1200837"/>
            <a:ext cx="9143048" cy="3911367"/>
            <a:chOff x="23812" y="1200837"/>
            <a:chExt cx="9143048" cy="3911367"/>
          </a:xfrm>
        </p:grpSpPr>
        <p:grpSp>
          <p:nvGrpSpPr>
            <p:cNvPr id="3" name="Группа 24"/>
            <p:cNvGrpSpPr/>
            <p:nvPr/>
          </p:nvGrpSpPr>
          <p:grpSpPr>
            <a:xfrm>
              <a:off x="23812" y="1200837"/>
              <a:ext cx="9143048" cy="3911367"/>
              <a:chOff x="23812" y="1200837"/>
              <a:chExt cx="9143048" cy="3911367"/>
            </a:xfrm>
          </p:grpSpPr>
          <p:pic>
            <p:nvPicPr>
              <p:cNvPr id="52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 bwMode="auto">
              <a:xfrm>
                <a:off x="23812" y="1200837"/>
                <a:ext cx="9120188" cy="3911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" name="Picture 5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346960" y="3429000"/>
                <a:ext cx="6819900" cy="685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0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6413" y="1756149"/>
              <a:ext cx="476250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Группа 56"/>
          <p:cNvGrpSpPr/>
          <p:nvPr/>
        </p:nvGrpSpPr>
        <p:grpSpPr>
          <a:xfrm>
            <a:off x="2332673" y="1593875"/>
            <a:ext cx="6820853" cy="3181795"/>
            <a:chOff x="2502659" y="4455710"/>
            <a:chExt cx="6820853" cy="3181795"/>
          </a:xfrm>
        </p:grpSpPr>
        <p:pic>
          <p:nvPicPr>
            <p:cNvPr id="58" name="Picture 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859967" y="4725144"/>
              <a:ext cx="288036" cy="79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" name="Picture 1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406881" y="4729906"/>
              <a:ext cx="274320" cy="797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8"/>
            <p:cNvPicPr>
              <a:picLocks noChangeAspect="1" noChangeArrowheads="1"/>
            </p:cNvPicPr>
            <p:nvPr/>
          </p:nvPicPr>
          <p:blipFill>
            <a:blip r:embed="rId8" cstate="print"/>
            <a:stretch>
              <a:fillRect/>
            </a:stretch>
          </p:blipFill>
          <p:spPr bwMode="auto">
            <a:xfrm>
              <a:off x="2502659" y="4455710"/>
              <a:ext cx="6820853" cy="3181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2339751" y="2132019"/>
            <a:ext cx="6816090" cy="43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7" name="Прямая со стрелкой 36"/>
          <p:cNvCxnSpPr/>
          <p:nvPr/>
        </p:nvCxnSpPr>
        <p:spPr>
          <a:xfrm>
            <a:off x="2370485" y="2111648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3625" y="1593875"/>
            <a:ext cx="681990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3626" y="3308799"/>
            <a:ext cx="6819900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1" name="Прямая со стрелкой 40"/>
          <p:cNvCxnSpPr/>
          <p:nvPr/>
        </p:nvCxnSpPr>
        <p:spPr>
          <a:xfrm>
            <a:off x="2195736" y="3284984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2277270" y="3405185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272507" y="3501008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37371" y="3420054"/>
            <a:ext cx="6815138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Скругленный прямоугольник 47"/>
          <p:cNvSpPr/>
          <p:nvPr/>
        </p:nvSpPr>
        <p:spPr>
          <a:xfrm>
            <a:off x="5044306" y="3757290"/>
            <a:ext cx="3744416" cy="216024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5044306" y="3481958"/>
            <a:ext cx="3744416" cy="216024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5044306" y="2946152"/>
            <a:ext cx="3744416" cy="216024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 стрелкой 52"/>
          <p:cNvCxnSpPr/>
          <p:nvPr/>
        </p:nvCxnSpPr>
        <p:spPr>
          <a:xfrm>
            <a:off x="2195736" y="2060848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2195736" y="2348880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35212" y="2090464"/>
            <a:ext cx="6815138" cy="268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Скругленный прямоугольник 60"/>
          <p:cNvSpPr/>
          <p:nvPr/>
        </p:nvSpPr>
        <p:spPr>
          <a:xfrm>
            <a:off x="5076056" y="2420888"/>
            <a:ext cx="3744416" cy="216024"/>
          </a:xfrm>
          <a:prstGeom prst="roundRect">
            <a:avLst/>
          </a:prstGeom>
          <a:noFill/>
          <a:ln w="22225" cap="rnd" cmpd="dbl">
            <a:solidFill>
              <a:srgbClr val="C00000"/>
            </a:solidFill>
            <a:prstDash val="solid"/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2" name="Прямая со стрелкой 61"/>
          <p:cNvCxnSpPr/>
          <p:nvPr/>
        </p:nvCxnSpPr>
        <p:spPr>
          <a:xfrm flipH="1" flipV="1">
            <a:off x="8695506" y="3553966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28862" y="1597117"/>
            <a:ext cx="68103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9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7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движения отходов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: передача отходов. полигон</a:t>
            </a:r>
          </a:p>
        </p:txBody>
      </p:sp>
      <p:grpSp>
        <p:nvGrpSpPr>
          <p:cNvPr id="2" name="Группа 33"/>
          <p:cNvGrpSpPr/>
          <p:nvPr/>
        </p:nvGrpSpPr>
        <p:grpSpPr>
          <a:xfrm>
            <a:off x="23812" y="1200837"/>
            <a:ext cx="9120188" cy="3911367"/>
            <a:chOff x="23812" y="1200837"/>
            <a:chExt cx="9120188" cy="3911367"/>
          </a:xfrm>
        </p:grpSpPr>
        <p:pic>
          <p:nvPicPr>
            <p:cNvPr id="52" name="Picture 4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23812" y="1200837"/>
              <a:ext cx="9120188" cy="3911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36413" y="1756149"/>
              <a:ext cx="476250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28862" y="1597117"/>
            <a:ext cx="68103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Овал 31"/>
          <p:cNvSpPr/>
          <p:nvPr/>
        </p:nvSpPr>
        <p:spPr>
          <a:xfrm>
            <a:off x="80072" y="2796007"/>
            <a:ext cx="432048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225" y="2829694"/>
            <a:ext cx="1195388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Овал 32"/>
          <p:cNvSpPr/>
          <p:nvPr/>
        </p:nvSpPr>
        <p:spPr>
          <a:xfrm>
            <a:off x="185862" y="2899544"/>
            <a:ext cx="479678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0" y="2943994"/>
            <a:ext cx="1804988" cy="18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Овал 34"/>
          <p:cNvSpPr/>
          <p:nvPr/>
        </p:nvSpPr>
        <p:spPr>
          <a:xfrm>
            <a:off x="323528" y="3016002"/>
            <a:ext cx="488062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2470" y="2151906"/>
            <a:ext cx="323850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9878" y="3032894"/>
            <a:ext cx="480917" cy="1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2037" y="1597050"/>
            <a:ext cx="6824663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6800" y="3212976"/>
            <a:ext cx="68199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2" name="Прямая со стрелкой 41"/>
          <p:cNvCxnSpPr/>
          <p:nvPr/>
        </p:nvCxnSpPr>
        <p:spPr>
          <a:xfrm flipH="1" flipV="1">
            <a:off x="2987824" y="2204864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1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96336" y="2348880"/>
            <a:ext cx="752475" cy="20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6" name="Прямая со стрелкой 45"/>
          <p:cNvCxnSpPr/>
          <p:nvPr/>
        </p:nvCxnSpPr>
        <p:spPr>
          <a:xfrm flipV="1">
            <a:off x="8316416" y="2204864"/>
            <a:ext cx="216024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1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146999" y="2129681"/>
            <a:ext cx="10382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08611" y="1763290"/>
            <a:ext cx="600075" cy="16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6" name="Прямая со стрелкой 55"/>
          <p:cNvCxnSpPr/>
          <p:nvPr/>
        </p:nvCxnSpPr>
        <p:spPr>
          <a:xfrm flipH="1">
            <a:off x="3779912" y="1772816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Picture 11"/>
          <p:cNvPicPr>
            <a:picLocks noChangeAspect="1" noChangeArrowheads="1"/>
          </p:cNvPicPr>
          <p:nvPr/>
        </p:nvPicPr>
        <p:blipFill>
          <a:blip r:embed="rId15" cstate="print"/>
          <a:stretch>
            <a:fillRect/>
          </a:stretch>
        </p:blipFill>
        <p:spPr bwMode="auto">
          <a:xfrm>
            <a:off x="2555776" y="692696"/>
            <a:ext cx="4359239" cy="568836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движения отходов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: Прием отходов на полигон</a:t>
            </a:r>
          </a:p>
        </p:txBody>
      </p:sp>
      <p:grpSp>
        <p:nvGrpSpPr>
          <p:cNvPr id="2" name="Группа 33"/>
          <p:cNvGrpSpPr/>
          <p:nvPr/>
        </p:nvGrpSpPr>
        <p:grpSpPr>
          <a:xfrm>
            <a:off x="23812" y="1200837"/>
            <a:ext cx="9120188" cy="3911367"/>
            <a:chOff x="23812" y="1200837"/>
            <a:chExt cx="9120188" cy="3911367"/>
          </a:xfrm>
        </p:grpSpPr>
        <p:pic>
          <p:nvPicPr>
            <p:cNvPr id="52" name="Picture 4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3812" y="1200837"/>
              <a:ext cx="9120188" cy="3911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6413" y="1756149"/>
              <a:ext cx="476250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28862" y="1597117"/>
            <a:ext cx="68103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225" y="2829694"/>
            <a:ext cx="1195388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" y="2943994"/>
            <a:ext cx="1804988" cy="18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2470" y="2151906"/>
            <a:ext cx="323850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9878" y="3032894"/>
            <a:ext cx="480917" cy="1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2037" y="1597050"/>
            <a:ext cx="6824663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38389" y="3212976"/>
            <a:ext cx="68199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1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140649" y="2136031"/>
            <a:ext cx="10382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08611" y="1763290"/>
            <a:ext cx="600075" cy="16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Прямая со стрелкой 24"/>
          <p:cNvCxnSpPr/>
          <p:nvPr/>
        </p:nvCxnSpPr>
        <p:spPr>
          <a:xfrm>
            <a:off x="2411760" y="1772816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067944" y="2708920"/>
            <a:ext cx="1476375" cy="1219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20" name="Прямая со стрелкой 19"/>
          <p:cNvCxnSpPr/>
          <p:nvPr/>
        </p:nvCxnSpPr>
        <p:spPr>
          <a:xfrm>
            <a:off x="4178619" y="3261169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139952" y="2952502"/>
            <a:ext cx="323850" cy="13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471417" y="3269109"/>
            <a:ext cx="395288" cy="10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Прямая со стрелкой 22"/>
          <p:cNvCxnSpPr/>
          <p:nvPr/>
        </p:nvCxnSpPr>
        <p:spPr>
          <a:xfrm>
            <a:off x="3981078" y="2956694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396234" y="3163193"/>
            <a:ext cx="6286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259632" y="2564904"/>
            <a:ext cx="6929438" cy="15859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2176684" y="3433763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0,015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76684" y="3731321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0,57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76684" y="3836670"/>
            <a:ext cx="43204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0,004</a:t>
            </a:r>
            <a:endParaRPr lang="ru-RU" sz="5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2" name="Группа 31"/>
          <p:cNvGrpSpPr/>
          <p:nvPr/>
        </p:nvGrpSpPr>
        <p:grpSpPr>
          <a:xfrm>
            <a:off x="4427984" y="2885584"/>
            <a:ext cx="893237" cy="687432"/>
            <a:chOff x="3779912" y="2381528"/>
            <a:chExt cx="893237" cy="831448"/>
          </a:xfrm>
        </p:grpSpPr>
        <p:sp>
          <p:nvSpPr>
            <p:cNvPr id="29" name="Фигура, имеющая форму буквы L 28"/>
            <p:cNvSpPr/>
            <p:nvPr/>
          </p:nvSpPr>
          <p:spPr>
            <a:xfrm rot="10800000">
              <a:off x="3779912" y="2420888"/>
              <a:ext cx="576064" cy="792088"/>
            </a:xfrm>
            <a:prstGeom prst="corner">
              <a:avLst>
                <a:gd name="adj1" fmla="val 41182"/>
                <a:gd name="adj2" fmla="val 72781"/>
              </a:avLst>
            </a:prstGeom>
            <a:solidFill>
              <a:srgbClr val="C00000"/>
            </a:solidFill>
            <a:ln w="28575" cap="rnd" cmpd="tri">
              <a:solidFill>
                <a:schemeClr val="bg1">
                  <a:lumMod val="95000"/>
                </a:schemeClr>
              </a:solidFill>
              <a:bevel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809053" y="2381528"/>
              <a:ext cx="8640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Enter</a:t>
              </a:r>
            </a:p>
            <a:p>
              <a:r>
                <a:rPr lang="en-US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  <a:sym typeface="Symbol"/>
                </a:rPr>
                <a:t> 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336005" y="1590704"/>
            <a:ext cx="68199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"/>
                            </p:stCondLst>
                            <p:childTnLst>
                              <p:par>
                                <p:cTn id="5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40"/>
                            </p:stCondLst>
                            <p:childTnLst>
                              <p:par>
                                <p:cTn id="5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2"/>
            <a:ext cx="8001120" cy="649263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tabLst>
                <a:tab pos="3048000" algn="l"/>
              </a:tabLs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Первичная документация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(Приложения порядка учета обращения с отходами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утв. Приказом Минприроды </a:t>
            </a:r>
            <a:r>
              <a:rPr lang="ru-RU" sz="12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россии</a:t>
            </a:r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 от 01.09.2011 г. №721) </a:t>
            </a:r>
          </a:p>
        </p:txBody>
      </p:sp>
      <p:grpSp>
        <p:nvGrpSpPr>
          <p:cNvPr id="40" name="Группа 33"/>
          <p:cNvGrpSpPr/>
          <p:nvPr/>
        </p:nvGrpSpPr>
        <p:grpSpPr>
          <a:xfrm>
            <a:off x="23812" y="1200837"/>
            <a:ext cx="9120188" cy="3911367"/>
            <a:chOff x="23812" y="1200837"/>
            <a:chExt cx="9120188" cy="3911367"/>
          </a:xfrm>
        </p:grpSpPr>
        <p:pic>
          <p:nvPicPr>
            <p:cNvPr id="41" name="Picture 4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23812" y="1200837"/>
              <a:ext cx="9120188" cy="3911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036413" y="1756149"/>
              <a:ext cx="476250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28862" y="1597117"/>
            <a:ext cx="68103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" y="2943994"/>
            <a:ext cx="1804988" cy="18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2470" y="2151906"/>
            <a:ext cx="323850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9878" y="3032894"/>
            <a:ext cx="480917" cy="1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6005" y="1590704"/>
            <a:ext cx="68199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Овал 48"/>
          <p:cNvSpPr/>
          <p:nvPr/>
        </p:nvSpPr>
        <p:spPr>
          <a:xfrm>
            <a:off x="205703" y="2137618"/>
            <a:ext cx="432048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cxnSp>
        <p:nvCxnSpPr>
          <p:cNvPr id="51" name="Прямая со стрелкой 50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3707904" y="1484784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43150" y="1595459"/>
            <a:ext cx="6805613" cy="412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4" name="Прямая со стрелкой 53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5292080" y="1916832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28862" y="2152471"/>
            <a:ext cx="6815138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38387" y="2157234"/>
            <a:ext cx="680085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8" name="Прямая со стрелкой 57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4139952" y="1628800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21944" y="1744801"/>
            <a:ext cx="6810375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2" name="Прямая со стрелкой 61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5652120" y="1916832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483768" y="2276872"/>
            <a:ext cx="5467350" cy="37290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60" name="Прямая со стрелкой 59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5148064" y="1916832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339752" y="2153597"/>
            <a:ext cx="6762750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835696" y="2204864"/>
            <a:ext cx="5880729" cy="314191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5" name="Овал 64"/>
          <p:cNvSpPr/>
          <p:nvPr/>
        </p:nvSpPr>
        <p:spPr>
          <a:xfrm>
            <a:off x="-15240" y="1560220"/>
            <a:ext cx="899592" cy="16687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74750" y="1604990"/>
            <a:ext cx="661988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338388" y="1596585"/>
            <a:ext cx="6810375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8" name="Прямая со стрелкой 67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5220072" y="1916832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325463" y="2142945"/>
            <a:ext cx="678180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0" name="Прямая со стрелкой 69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5652120" y="1916832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22" cstate="print"/>
          <a:stretch>
            <a:fillRect/>
          </a:stretch>
        </p:blipFill>
        <p:spPr bwMode="auto">
          <a:xfrm rot="21341882">
            <a:off x="230043" y="771502"/>
            <a:ext cx="6072188" cy="349523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23" cstate="print"/>
          <a:stretch>
            <a:fillRect/>
          </a:stretch>
        </p:blipFill>
        <p:spPr bwMode="auto">
          <a:xfrm rot="251983">
            <a:off x="3301327" y="2625358"/>
            <a:ext cx="5717291" cy="36337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74" name="Прямая со стрелкой 73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4283968" y="1484784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24" cstate="print"/>
          <a:stretch>
            <a:fillRect/>
          </a:stretch>
        </p:blipFill>
        <p:spPr bwMode="auto">
          <a:xfrm>
            <a:off x="2324100" y="1590696"/>
            <a:ext cx="6824663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9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2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1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6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0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3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7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6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Анализ данных</a:t>
            </a: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cs typeface="Arial" pitchFamily="34" charset="0"/>
            </a:endParaRPr>
          </a:p>
        </p:txBody>
      </p:sp>
      <p:grpSp>
        <p:nvGrpSpPr>
          <p:cNvPr id="2" name="Группа 33"/>
          <p:cNvGrpSpPr/>
          <p:nvPr/>
        </p:nvGrpSpPr>
        <p:grpSpPr>
          <a:xfrm>
            <a:off x="23812" y="1200837"/>
            <a:ext cx="9120188" cy="3911367"/>
            <a:chOff x="23812" y="1200837"/>
            <a:chExt cx="9120188" cy="3911367"/>
          </a:xfrm>
        </p:grpSpPr>
        <p:pic>
          <p:nvPicPr>
            <p:cNvPr id="41" name="Picture 4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3812" y="1200837"/>
              <a:ext cx="9120188" cy="3911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6413" y="1756149"/>
              <a:ext cx="476250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0" y="2943994"/>
            <a:ext cx="1804988" cy="18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2470" y="2151906"/>
            <a:ext cx="323850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4750" y="1604990"/>
            <a:ext cx="661988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8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2324100" y="1590696"/>
            <a:ext cx="6824663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 flipH="1">
            <a:off x="5654501" y="2290581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flipH="1">
            <a:off x="5656882" y="2379833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flipH="1">
            <a:off x="5656882" y="2471553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56376" y="3068960"/>
            <a:ext cx="1209675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881987" y="2979707"/>
            <a:ext cx="77152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 стрелкой 16"/>
          <p:cNvCxnSpPr/>
          <p:nvPr/>
        </p:nvCxnSpPr>
        <p:spPr>
          <a:xfrm>
            <a:off x="8583019" y="2888651"/>
            <a:ext cx="0" cy="10800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915321" y="2903515"/>
            <a:ext cx="552450" cy="7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 flipH="1">
            <a:off x="7929607" y="3303159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 flipH="1">
            <a:off x="7931988" y="3392707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 flipH="1">
            <a:off x="7930185" y="3484341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 flipH="1">
            <a:off x="7930185" y="4297858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 flipH="1">
            <a:off x="7932566" y="4388041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 flipH="1">
            <a:off x="7932566" y="4479097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7930185" y="4660279"/>
            <a:ext cx="148778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 flipV="1">
            <a:off x="2267744" y="2600896"/>
            <a:ext cx="216024" cy="108024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51584" y="2854197"/>
            <a:ext cx="5376863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740876" y="3801732"/>
            <a:ext cx="614363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Овал 36"/>
          <p:cNvSpPr/>
          <p:nvPr/>
        </p:nvSpPr>
        <p:spPr>
          <a:xfrm flipV="1">
            <a:off x="5347420" y="3876602"/>
            <a:ext cx="144016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706936" y="4538959"/>
            <a:ext cx="804863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Овал 38"/>
          <p:cNvSpPr/>
          <p:nvPr/>
        </p:nvSpPr>
        <p:spPr>
          <a:xfrm flipV="1">
            <a:off x="3544836" y="4603822"/>
            <a:ext cx="144016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347864" y="5016151"/>
            <a:ext cx="823913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Овал 42"/>
          <p:cNvSpPr/>
          <p:nvPr/>
        </p:nvSpPr>
        <p:spPr>
          <a:xfrm flipV="1">
            <a:off x="4188145" y="5078737"/>
            <a:ext cx="144016" cy="144016"/>
          </a:xfrm>
          <a:prstGeom prst="ellipse">
            <a:avLst/>
          </a:prstGeom>
          <a:noFill/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2700">
                <a:solidFill>
                  <a:schemeClr val="tx1"/>
                </a:solidFill>
              </a:ln>
              <a:noFill/>
            </a:endParaRPr>
          </a:p>
        </p:txBody>
      </p:sp>
      <p:cxnSp>
        <p:nvCxnSpPr>
          <p:cNvPr id="46" name="Прямая со стрелкой 45"/>
          <p:cNvCxnSpPr/>
          <p:nvPr/>
        </p:nvCxnSpPr>
        <p:spPr>
          <a:xfrm flipH="1">
            <a:off x="8244408" y="1052736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7" cstate="print"/>
          <a:stretch>
            <a:fillRect/>
          </a:stretch>
        </p:blipFill>
        <p:spPr bwMode="auto">
          <a:xfrm>
            <a:off x="27590" y="1190402"/>
            <a:ext cx="911422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1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7" grpId="0" animBg="1"/>
      <p:bldP spid="39" grpId="0" animBg="1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Отчеты: Первичная отчетность</a:t>
            </a: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cs typeface="Arial" pitchFamily="34" charset="0"/>
            </a:endParaRPr>
          </a:p>
        </p:txBody>
      </p:sp>
      <p:pic>
        <p:nvPicPr>
          <p:cNvPr id="36" name="Picture 10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0605" y="1196752"/>
            <a:ext cx="911422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Скругленный прямоугольник 39"/>
          <p:cNvSpPr/>
          <p:nvPr/>
        </p:nvSpPr>
        <p:spPr>
          <a:xfrm>
            <a:off x="26190" y="1592808"/>
            <a:ext cx="1449465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10" y="1600806"/>
            <a:ext cx="228123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Скругленный прямоугольник 47"/>
          <p:cNvSpPr/>
          <p:nvPr/>
        </p:nvSpPr>
        <p:spPr>
          <a:xfrm>
            <a:off x="25972" y="2060848"/>
            <a:ext cx="1449465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656" y="2068569"/>
            <a:ext cx="215741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Скругленный прямоугольник 48"/>
          <p:cNvSpPr/>
          <p:nvPr/>
        </p:nvSpPr>
        <p:spPr>
          <a:xfrm>
            <a:off x="30734" y="2447079"/>
            <a:ext cx="1449465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972" y="2464324"/>
            <a:ext cx="172878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Скругленный прямоугольник 49"/>
          <p:cNvSpPr/>
          <p:nvPr/>
        </p:nvSpPr>
        <p:spPr>
          <a:xfrm>
            <a:off x="35496" y="2635194"/>
            <a:ext cx="1449465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326" y="2651776"/>
            <a:ext cx="194310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Скругленный прямоугольник 50"/>
          <p:cNvSpPr/>
          <p:nvPr/>
        </p:nvSpPr>
        <p:spPr>
          <a:xfrm>
            <a:off x="35496" y="2924944"/>
            <a:ext cx="1449465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496" y="2937427"/>
            <a:ext cx="1285875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кругленный прямоугольник 15"/>
          <p:cNvSpPr/>
          <p:nvPr/>
        </p:nvSpPr>
        <p:spPr>
          <a:xfrm>
            <a:off x="172369" y="1686522"/>
            <a:ext cx="2145954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7234" y="1686522"/>
            <a:ext cx="2085975" cy="10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19984" y="1596044"/>
            <a:ext cx="6819900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Прямая со стрелкой 18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>
            <a:off x="3542459" y="3568254"/>
            <a:ext cx="0" cy="10800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47716" y="3671026"/>
            <a:ext cx="671513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61633" y="3570635"/>
            <a:ext cx="542925" cy="9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56995" y="3573015"/>
            <a:ext cx="400050" cy="8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49854" y="1672208"/>
            <a:ext cx="12096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7" name="Прямая со стрелкой 26">
            <a:hlinkClick r:id="" action="ppaction://hlinkshowjump?jump=nextslide"/>
            <a:hlinkHover r:id="" action="ppaction://hlinkshowjump?jump=nextslide"/>
          </p:cNvPr>
          <p:cNvCxnSpPr/>
          <p:nvPr/>
        </p:nvCxnSpPr>
        <p:spPr>
          <a:xfrm flipH="1">
            <a:off x="2738466" y="1791864"/>
            <a:ext cx="216024" cy="35992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Скругленный прямоугольник 28"/>
          <p:cNvSpPr/>
          <p:nvPr/>
        </p:nvSpPr>
        <p:spPr>
          <a:xfrm>
            <a:off x="4771357" y="3544444"/>
            <a:ext cx="585369" cy="144016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345041" y="3544444"/>
            <a:ext cx="396000" cy="144016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342133" y="3770570"/>
            <a:ext cx="677227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21326592">
            <a:off x="114017" y="1911412"/>
            <a:ext cx="5424488" cy="30861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563888" y="3645024"/>
            <a:ext cx="5453063" cy="17764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5" name="Скругленный прямоугольник 34"/>
          <p:cNvSpPr/>
          <p:nvPr/>
        </p:nvSpPr>
        <p:spPr>
          <a:xfrm>
            <a:off x="172369" y="2156666"/>
            <a:ext cx="2145954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33050" y="2160193"/>
            <a:ext cx="15906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330226" y="1597174"/>
            <a:ext cx="680085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3" presetClass="exit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6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7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8" grpId="0" animBg="1"/>
      <p:bldP spid="49" grpId="0" animBg="1"/>
      <p:bldP spid="50" grpId="0" animBg="1"/>
      <p:bldP spid="51" grpId="0" animBg="1"/>
      <p:bldP spid="16" grpId="0" animBg="1"/>
      <p:bldP spid="29" grpId="0" animBg="1"/>
      <p:bldP spid="31" grpId="0" animBg="1"/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Отчеты: Расчет платы</a:t>
            </a: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cs typeface="Arial" pitchFamily="34" charset="0"/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20605" y="1196752"/>
            <a:ext cx="9114220" cy="4286250"/>
            <a:chOff x="20605" y="1196752"/>
            <a:chExt cx="9114220" cy="4286250"/>
          </a:xfrm>
        </p:grpSpPr>
        <p:pic>
          <p:nvPicPr>
            <p:cNvPr id="36" name="Picture 10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0605" y="1196752"/>
              <a:ext cx="9114220" cy="428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10" y="1600806"/>
              <a:ext cx="2281238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656" y="2068569"/>
              <a:ext cx="2157413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972" y="2464324"/>
              <a:ext cx="1728788" cy="409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2326" y="2651776"/>
              <a:ext cx="1943100" cy="404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5496" y="2937427"/>
              <a:ext cx="1285875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050" y="2160193"/>
            <a:ext cx="159067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17180" y="1597174"/>
            <a:ext cx="680085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69419" y="1760118"/>
            <a:ext cx="75723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87675" y="1653183"/>
            <a:ext cx="571500" cy="9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563888" y="1759148"/>
            <a:ext cx="10144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1" name="Прямая со стрелкой 40"/>
          <p:cNvCxnSpPr/>
          <p:nvPr/>
        </p:nvCxnSpPr>
        <p:spPr>
          <a:xfrm>
            <a:off x="4499992" y="1644675"/>
            <a:ext cx="0" cy="10800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3456165" y="1650229"/>
            <a:ext cx="0" cy="10800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18668" y="1782341"/>
            <a:ext cx="6824663" cy="371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Скругленный прямоугольник 42"/>
          <p:cNvSpPr/>
          <p:nvPr/>
        </p:nvSpPr>
        <p:spPr>
          <a:xfrm>
            <a:off x="5949553" y="1628800"/>
            <a:ext cx="566663" cy="131316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5317356" y="1628800"/>
            <a:ext cx="566663" cy="131316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21426334">
            <a:off x="62364" y="1850057"/>
            <a:ext cx="5977555" cy="262109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352073">
            <a:off x="3413951" y="3953157"/>
            <a:ext cx="5528364" cy="146145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38820" y="2540074"/>
            <a:ext cx="833438" cy="10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Скругленный прямоугольник 52"/>
          <p:cNvSpPr/>
          <p:nvPr/>
        </p:nvSpPr>
        <p:spPr>
          <a:xfrm>
            <a:off x="159669" y="2538437"/>
            <a:ext cx="943247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318323" y="1598837"/>
            <a:ext cx="681990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3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0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5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Отчеты: Статистическая отчетность 2-тп (отходы)</a:t>
            </a: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cs typeface="Arial" pitchFamily="34" charset="0"/>
            </a:endParaRPr>
          </a:p>
        </p:txBody>
      </p:sp>
      <p:grpSp>
        <p:nvGrpSpPr>
          <p:cNvPr id="4" name="Группа 33"/>
          <p:cNvGrpSpPr/>
          <p:nvPr/>
        </p:nvGrpSpPr>
        <p:grpSpPr>
          <a:xfrm>
            <a:off x="20605" y="1196752"/>
            <a:ext cx="9114220" cy="4286250"/>
            <a:chOff x="20605" y="1196752"/>
            <a:chExt cx="9114220" cy="4286250"/>
          </a:xfrm>
        </p:grpSpPr>
        <p:pic>
          <p:nvPicPr>
            <p:cNvPr id="36" name="Picture 10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0605" y="1196752"/>
              <a:ext cx="9114220" cy="428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10" y="1600806"/>
              <a:ext cx="2281238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656" y="2068569"/>
              <a:ext cx="2157413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972" y="2464324"/>
              <a:ext cx="1728788" cy="409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2326" y="2651776"/>
              <a:ext cx="1943100" cy="404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5496" y="2937427"/>
              <a:ext cx="1285875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8820" y="2540074"/>
            <a:ext cx="833438" cy="10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pic>
        <p:nvPicPr>
          <p:cNvPr id="28" name="Picture 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18323" y="1598837"/>
            <a:ext cx="681990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20704" y="2073200"/>
            <a:ext cx="6805613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33625" y="1941220"/>
            <a:ext cx="6805613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3485385" y="1698427"/>
            <a:ext cx="592083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4063183" y="1698427"/>
            <a:ext cx="396000" cy="10800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1" name="Прямая со стрелкой 40"/>
          <p:cNvCxnSpPr/>
          <p:nvPr/>
        </p:nvCxnSpPr>
        <p:spPr>
          <a:xfrm flipH="1">
            <a:off x="3419872" y="1844824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4355976" y="1844824"/>
            <a:ext cx="144016" cy="144016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33625" y="1916832"/>
            <a:ext cx="6810375" cy="358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620688"/>
            <a:ext cx="4076700" cy="28432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39552" y="1772816"/>
            <a:ext cx="4090988" cy="28432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72000" y="2132856"/>
            <a:ext cx="4195763" cy="28241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403648" y="3212976"/>
            <a:ext cx="3357563" cy="23717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572000" y="3645024"/>
            <a:ext cx="3452813" cy="2366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355976" y="4797152"/>
            <a:ext cx="4452938" cy="15621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4" name="Скругленный прямоугольник 33"/>
          <p:cNvSpPr/>
          <p:nvPr/>
        </p:nvSpPr>
        <p:spPr>
          <a:xfrm>
            <a:off x="172369" y="2738586"/>
            <a:ext cx="1591319" cy="11435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41994" y="2742824"/>
            <a:ext cx="1462088" cy="10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315937" y="1604169"/>
            <a:ext cx="681990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500"/>
                            </p:stCondLst>
                            <p:childTnLst>
                              <p:par>
                                <p:cTn id="73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500"/>
                            </p:stCondLst>
                            <p:childTnLst>
                              <p:par>
                                <p:cTn id="77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Отчеты: Технический отчет</a:t>
            </a: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cs typeface="Arial" pitchFamily="34" charset="0"/>
            </a:endParaRPr>
          </a:p>
        </p:txBody>
      </p:sp>
      <p:grpSp>
        <p:nvGrpSpPr>
          <p:cNvPr id="2" name="Группа 33"/>
          <p:cNvGrpSpPr/>
          <p:nvPr/>
        </p:nvGrpSpPr>
        <p:grpSpPr>
          <a:xfrm>
            <a:off x="20605" y="1196752"/>
            <a:ext cx="9114220" cy="4286250"/>
            <a:chOff x="20605" y="1196752"/>
            <a:chExt cx="9114220" cy="4286250"/>
          </a:xfrm>
        </p:grpSpPr>
        <p:pic>
          <p:nvPicPr>
            <p:cNvPr id="36" name="Picture 10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0605" y="1196752"/>
              <a:ext cx="9114220" cy="428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10" y="1600806"/>
              <a:ext cx="2281238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656" y="2068569"/>
              <a:ext cx="2157413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972" y="2464324"/>
              <a:ext cx="1728788" cy="409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2326" y="2651776"/>
              <a:ext cx="1943100" cy="404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5496" y="2937427"/>
              <a:ext cx="1285875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4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1994" y="2742824"/>
            <a:ext cx="1462088" cy="10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15937" y="1604169"/>
            <a:ext cx="681990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7" name="Прямая со стрелкой 36"/>
          <p:cNvCxnSpPr/>
          <p:nvPr/>
        </p:nvCxnSpPr>
        <p:spPr>
          <a:xfrm>
            <a:off x="3495055" y="1691283"/>
            <a:ext cx="0" cy="10800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12492" y="1803549"/>
            <a:ext cx="84296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Скругленный прямоугольник 33"/>
          <p:cNvSpPr/>
          <p:nvPr/>
        </p:nvSpPr>
        <p:spPr>
          <a:xfrm>
            <a:off x="3576588" y="1688108"/>
            <a:ext cx="576064" cy="11435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2131348" y="5619720"/>
            <a:ext cx="216024" cy="72007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2627784" y="1700808"/>
            <a:ext cx="0" cy="10800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82346" y="1808440"/>
            <a:ext cx="581025" cy="20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5" name="Прямая со стрелкой 44"/>
          <p:cNvCxnSpPr/>
          <p:nvPr/>
        </p:nvCxnSpPr>
        <p:spPr>
          <a:xfrm flipH="1">
            <a:off x="2618260" y="1907308"/>
            <a:ext cx="108000" cy="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749793" y="1871015"/>
            <a:ext cx="238125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24888" y="1703189"/>
            <a:ext cx="238125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321263" y="1808956"/>
            <a:ext cx="6815138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Скругленный прямоугольник 50"/>
          <p:cNvSpPr/>
          <p:nvPr/>
        </p:nvSpPr>
        <p:spPr>
          <a:xfrm>
            <a:off x="4133602" y="1684933"/>
            <a:ext cx="432048" cy="11435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1340768"/>
            <a:ext cx="2519363" cy="35766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508104" y="980728"/>
            <a:ext cx="2600325" cy="3714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899592" y="2132856"/>
            <a:ext cx="4033838" cy="31337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860032" y="2132856"/>
            <a:ext cx="3576638" cy="3124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2636912"/>
            <a:ext cx="4010025" cy="3048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788024" y="2996952"/>
            <a:ext cx="3552825" cy="30575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539552" y="4149080"/>
            <a:ext cx="4181475" cy="12715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191000" y="4509120"/>
            <a:ext cx="4953000" cy="18811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3" name="Скругленный прямоугольник 62"/>
          <p:cNvSpPr/>
          <p:nvPr/>
        </p:nvSpPr>
        <p:spPr>
          <a:xfrm>
            <a:off x="165226" y="2831507"/>
            <a:ext cx="972000" cy="11435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44075" y="2835033"/>
            <a:ext cx="900113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330230" y="1608138"/>
            <a:ext cx="6824663" cy="4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" presetClass="exit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1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6" presetClass="entr" presetSubtype="2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6" presetClass="entr" presetSubtype="2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6" presetClass="entr" presetSubtype="2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6" presetClass="entr" presetSubtype="2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16" presetClass="entr" presetSubtype="2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00"/>
                            </p:stCondLst>
                            <p:childTnLst>
                              <p:par>
                                <p:cTn id="89" presetID="16" presetClass="entr" presetSubtype="2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500"/>
                            </p:stCondLst>
                            <p:childTnLst>
                              <p:par>
                                <p:cTn id="93" presetID="16" presetClass="entr" presetSubtype="2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4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7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4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51" grpId="0" animBg="1"/>
      <p:bldP spid="6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Отчеты: Технический отчет. Характеристика ОРО</a:t>
            </a: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cs typeface="Arial" pitchFamily="34" charset="0"/>
            </a:endParaRPr>
          </a:p>
        </p:txBody>
      </p:sp>
      <p:grpSp>
        <p:nvGrpSpPr>
          <p:cNvPr id="2" name="Группа 33"/>
          <p:cNvGrpSpPr/>
          <p:nvPr/>
        </p:nvGrpSpPr>
        <p:grpSpPr>
          <a:xfrm>
            <a:off x="20605" y="1196752"/>
            <a:ext cx="9114220" cy="4286250"/>
            <a:chOff x="20605" y="1196752"/>
            <a:chExt cx="9114220" cy="4286250"/>
          </a:xfrm>
        </p:grpSpPr>
        <p:pic>
          <p:nvPicPr>
            <p:cNvPr id="36" name="Picture 10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0605" y="1196752"/>
              <a:ext cx="9114220" cy="428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10" y="1600806"/>
              <a:ext cx="2281238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656" y="2068569"/>
              <a:ext cx="2157413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972" y="2464324"/>
              <a:ext cx="1728788" cy="409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2326" y="2651776"/>
              <a:ext cx="1943100" cy="404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5496" y="2937427"/>
              <a:ext cx="1285875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4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4075" y="2835033"/>
            <a:ext cx="900113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37508" y="1609260"/>
            <a:ext cx="6824663" cy="4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Скругленный прямоугольник 62"/>
          <p:cNvSpPr/>
          <p:nvPr/>
        </p:nvSpPr>
        <p:spPr>
          <a:xfrm>
            <a:off x="2411760" y="1967411"/>
            <a:ext cx="432048" cy="11435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68324" y="1988840"/>
            <a:ext cx="1443038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73086" y="1988840"/>
            <a:ext cx="1443038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Скругленный прямоугольник 39"/>
          <p:cNvSpPr/>
          <p:nvPr/>
        </p:nvSpPr>
        <p:spPr>
          <a:xfrm>
            <a:off x="2541490" y="2065610"/>
            <a:ext cx="432048" cy="11435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699792" y="2159625"/>
            <a:ext cx="432048" cy="114350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709316" y="2152482"/>
            <a:ext cx="404813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334990" y="3561555"/>
            <a:ext cx="6824663" cy="21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6" name="Прямая со стрелкой 45"/>
          <p:cNvCxnSpPr/>
          <p:nvPr/>
        </p:nvCxnSpPr>
        <p:spPr>
          <a:xfrm flipH="1">
            <a:off x="2653184" y="3545458"/>
            <a:ext cx="216024" cy="72008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578059">
            <a:off x="4931769" y="999339"/>
            <a:ext cx="2561463" cy="352844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578059">
            <a:off x="1744967" y="3475443"/>
            <a:ext cx="2664333" cy="32249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8" name="Скругленный прямоугольник 47"/>
          <p:cNvSpPr/>
          <p:nvPr/>
        </p:nvSpPr>
        <p:spPr>
          <a:xfrm>
            <a:off x="165222" y="3025530"/>
            <a:ext cx="1022401" cy="115438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39615" y="3033245"/>
            <a:ext cx="919163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331021" y="1600385"/>
            <a:ext cx="6819900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600"/>
                            </p:stCondLst>
                            <p:childTnLst>
                              <p:par>
                                <p:cTn id="2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40" grpId="0" animBg="1"/>
      <p:bldP spid="41" grpId="0" animBg="1"/>
      <p:bldP spid="4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278682" y="43433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Отчеты: Сводная отчетность.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Титульные Листы расчета платы</a:t>
            </a:r>
            <a:endParaRPr lang="ru-RU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cs typeface="Arial" pitchFamily="34" charset="0"/>
            </a:endParaRPr>
          </a:p>
        </p:txBody>
      </p:sp>
      <p:grpSp>
        <p:nvGrpSpPr>
          <p:cNvPr id="2" name="Группа 33"/>
          <p:cNvGrpSpPr/>
          <p:nvPr/>
        </p:nvGrpSpPr>
        <p:grpSpPr>
          <a:xfrm>
            <a:off x="20605" y="1196752"/>
            <a:ext cx="9114220" cy="4286250"/>
            <a:chOff x="20605" y="1196752"/>
            <a:chExt cx="9114220" cy="4286250"/>
          </a:xfrm>
        </p:grpSpPr>
        <p:pic>
          <p:nvPicPr>
            <p:cNvPr id="36" name="Picture 10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0605" y="1196752"/>
              <a:ext cx="9114220" cy="4286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10" y="1600806"/>
              <a:ext cx="2281238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656" y="2068569"/>
              <a:ext cx="2157413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972" y="2464324"/>
              <a:ext cx="1728788" cy="409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2326" y="2651776"/>
              <a:ext cx="1943100" cy="404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5496" y="2937427"/>
              <a:ext cx="1285875" cy="195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4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9615" y="3033245"/>
            <a:ext cx="919163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31021" y="1600385"/>
            <a:ext cx="6819900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9" name="Прямая со стрелкой 28"/>
          <p:cNvCxnSpPr/>
          <p:nvPr/>
        </p:nvCxnSpPr>
        <p:spPr>
          <a:xfrm>
            <a:off x="3468070" y="1666896"/>
            <a:ext cx="0" cy="108000"/>
          </a:xfrm>
          <a:prstGeom prst="straightConnector1">
            <a:avLst/>
          </a:prstGeom>
          <a:ln w="28575" cmpd="tri">
            <a:solidFill>
              <a:srgbClr val="C00000"/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86089" y="1772816"/>
            <a:ext cx="7429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800378" y="1672230"/>
            <a:ext cx="56673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30226" y="2036470"/>
            <a:ext cx="6824663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Скругленный прямоугольник 36"/>
          <p:cNvSpPr/>
          <p:nvPr/>
        </p:nvSpPr>
        <p:spPr>
          <a:xfrm>
            <a:off x="4934422" y="1645467"/>
            <a:ext cx="576064" cy="144016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4298254" y="1645467"/>
            <a:ext cx="576064" cy="144016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21218794">
            <a:off x="236132" y="1393414"/>
            <a:ext cx="2497455" cy="440626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21301415">
            <a:off x="2006917" y="1226905"/>
            <a:ext cx="2531745" cy="40576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98887">
            <a:off x="4165621" y="1226331"/>
            <a:ext cx="2514600" cy="401764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824755">
            <a:off x="6193715" y="1581309"/>
            <a:ext cx="2508885" cy="401764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4" name="Скругленный прямоугольник 43"/>
          <p:cNvSpPr/>
          <p:nvPr/>
        </p:nvSpPr>
        <p:spPr>
          <a:xfrm>
            <a:off x="8340226" y="1225324"/>
            <a:ext cx="746271" cy="115438"/>
          </a:xfrm>
          <a:prstGeom prst="roundRect">
            <a:avLst/>
          </a:prstGeom>
          <a:noFill/>
          <a:ln w="19050" cmpd="tri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" name="Picture 7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1196752"/>
            <a:ext cx="9144000" cy="363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Скругленный прямоугольник 46"/>
          <p:cNvSpPr/>
          <p:nvPr/>
        </p:nvSpPr>
        <p:spPr>
          <a:xfrm>
            <a:off x="5508104" y="3645024"/>
            <a:ext cx="1368152" cy="792088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БД модуля «Вода»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2699792" y="3645024"/>
            <a:ext cx="1368152" cy="792088"/>
          </a:xfrm>
          <a:prstGeom prst="roundRect">
            <a:avLst/>
          </a:prstGeom>
          <a:solidFill>
            <a:srgbClr val="F19765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БД модуля «Отходы» 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2339752" y="2492896"/>
            <a:ext cx="4752528" cy="792088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раздела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«Расчет суммы платежа, подлежащей уплате в бюджет» формы расчета платы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7" name="Прямая со стрелкой 56"/>
          <p:cNvCxnSpPr/>
          <p:nvPr/>
        </p:nvCxnSpPr>
        <p:spPr>
          <a:xfrm flipV="1">
            <a:off x="3491880" y="3284984"/>
            <a:ext cx="216024" cy="360040"/>
          </a:xfrm>
          <a:prstGeom prst="straightConnector1">
            <a:avLst/>
          </a:prstGeom>
          <a:ln w="28575" cmpd="tri">
            <a:solidFill>
              <a:schemeClr val="accent3">
                <a:lumMod val="75000"/>
              </a:schemeClr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H="1" flipV="1">
            <a:off x="5868144" y="3284984"/>
            <a:ext cx="72008" cy="360040"/>
          </a:xfrm>
          <a:prstGeom prst="straightConnector1">
            <a:avLst/>
          </a:prstGeom>
          <a:ln w="28575" cmpd="tri">
            <a:solidFill>
              <a:schemeClr val="accent1">
                <a:lumMod val="75000"/>
              </a:schemeClr>
            </a:solidFill>
            <a:headEnd type="none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3" presetClass="entr" presetSubtype="1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5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44" grpId="0" animBg="1"/>
      <p:bldP spid="47" grpId="1" animBg="1"/>
      <p:bldP spid="47" grpId="2" animBg="1"/>
      <p:bldP spid="50" grpId="0" animBg="1"/>
      <p:bldP spid="50" grpId="1" animBg="1"/>
      <p:bldP spid="53" grpId="0" animBg="1"/>
      <p:bldP spid="5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68" descr="Первичка вод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3857625"/>
            <a:ext cx="4179888" cy="2786063"/>
          </a:xfrm>
          <a:prstGeom prst="rect">
            <a:avLst/>
          </a:prstGeom>
          <a:noFill/>
          <a:ln w="12700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71462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Технические и программные решения</a:t>
            </a:r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F0275-9806-470C-8853-188C773CC52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0" name="Содержимое 1"/>
          <p:cNvSpPr>
            <a:spLocks noGrp="1"/>
          </p:cNvSpPr>
          <p:nvPr>
            <p:ph idx="1"/>
          </p:nvPr>
        </p:nvSpPr>
        <p:spPr>
          <a:xfrm>
            <a:off x="214313" y="1020763"/>
            <a:ext cx="4429695" cy="4929187"/>
          </a:xfrm>
        </p:spPr>
        <p:txBody>
          <a:bodyPr>
            <a:noAutofit/>
          </a:bodyPr>
          <a:lstStyle/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latin typeface="Arial" charset="0"/>
              </a:rPr>
              <a:t>Унификация подходов к формированию природоохранной отчетной документации. Разработка регламентов подготовки и обработки отчетной информации.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latin typeface="Arial" charset="0"/>
              </a:rPr>
              <a:t>Реализация программных механизмов подтверждения (согласования) данных. Использование «двойного фильтра» и других процедур, обеспечивающих ввод и корреляцию данных в системе.</a:t>
            </a: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latin typeface="Arial" charset="0"/>
              </a:rPr>
              <a:t>Программные алгоритмы автоматической маршрутизации и обработки данных</a:t>
            </a: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4754" name="Picture 2" descr="регламент вод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9" y="642918"/>
            <a:ext cx="3143272" cy="1390989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00AEE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1214422"/>
            <a:ext cx="2150359" cy="928694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00AEE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175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1755" name="Picture 6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2348880"/>
            <a:ext cx="1112838" cy="1419225"/>
          </a:xfrm>
          <a:prstGeom prst="rect">
            <a:avLst/>
          </a:prstGeom>
          <a:noFill/>
          <a:ln w="12700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31756" name="Picture 6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276872"/>
            <a:ext cx="1071563" cy="1403350"/>
          </a:xfrm>
          <a:prstGeom prst="rect">
            <a:avLst/>
          </a:prstGeom>
          <a:noFill/>
          <a:ln w="12700">
            <a:solidFill>
              <a:srgbClr val="00AEEF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546"/>
            <a:ext cx="7861006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14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Программные инструменты анализа текущих (оперативных) и статистических экологических показателей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98B5D1-1462-42C6-8BE5-C6300AA9D05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3277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923738"/>
            <a:ext cx="4968552" cy="3181266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/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836712"/>
            <a:ext cx="2994383" cy="1910383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/>
          </a:sp3d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2924944"/>
            <a:ext cx="2838200" cy="1706513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/>
          </a:sp3d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664" y="4797152"/>
            <a:ext cx="6298345" cy="1859707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8675" y="4281488"/>
            <a:ext cx="1500188" cy="993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324" name="Picture 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49863" y="4924425"/>
            <a:ext cx="3143250" cy="665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313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4425" y="3067050"/>
            <a:ext cx="1357313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797" name="Picture 22" descr="http://nauka21vek.ru/wp-content/uploads/2010/12/inet4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2988" y="10668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/>
          <p:nvPr/>
        </p:nvCxnSpPr>
        <p:spPr>
          <a:xfrm flipV="1">
            <a:off x="6321425" y="2482850"/>
            <a:ext cx="428625" cy="3698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5892800" y="2424113"/>
            <a:ext cx="857250" cy="58737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5678488" y="2482850"/>
            <a:ext cx="1071562" cy="2984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750175" y="2482850"/>
            <a:ext cx="357188" cy="3698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7750175" y="2482850"/>
            <a:ext cx="714375" cy="2984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7750175" y="2482850"/>
            <a:ext cx="928688" cy="8413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4" name="Picture 12" descr="http://justforlulz.net/wp-content/uploads/browser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78488" y="1138238"/>
            <a:ext cx="12858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12144"/>
            <a:ext cx="7715304" cy="48881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Ключевые возможности ПК «отходы»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  <a:cs typeface="Arial" pitchFamily="34" charset="0"/>
            </a:endParaRPr>
          </a:p>
        </p:txBody>
      </p:sp>
      <p:pic>
        <p:nvPicPr>
          <p:cNvPr id="3380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1"/>
          <p:cNvSpPr>
            <a:spLocks noGrp="1"/>
          </p:cNvSpPr>
          <p:nvPr>
            <p:ph idx="1"/>
          </p:nvPr>
        </p:nvSpPr>
        <p:spPr>
          <a:xfrm>
            <a:off x="214313" y="1071563"/>
            <a:ext cx="4789487" cy="4929187"/>
          </a:xfrm>
        </p:spPr>
        <p:txBody>
          <a:bodyPr>
            <a:noAutofit/>
          </a:bodyPr>
          <a:lstStyle/>
          <a:p>
            <a:pPr marL="365760" indent="-256032" eaLnBrk="1" fontAlgn="auto">
              <a:spcAft>
                <a:spcPts val="0"/>
              </a:spcAft>
              <a:buSzPct val="75000"/>
              <a:buFont typeface="Wingdings 3" pitchFamily="18" charset="2"/>
              <a:buNone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Доступ к системе на основе 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web-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технологий, через любой интернет-браузер</a:t>
            </a: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Возможность коллективной одновременной работы большого количества территориально распределенных пользователей 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Масштабируемость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 системы под любые организационные структуры, проекты, объекты</a:t>
            </a: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Аналитическая обработка информации и представление ее в виде схем, диаграмм, гистограмм, таблиц. Конвертирование полученных данных в различные форматы (</a:t>
            </a:r>
            <a:r>
              <a:rPr lang="en-US" sz="1300" b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xls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,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doc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,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pdf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)</a:t>
            </a:r>
            <a:endParaRPr lang="ru-RU" sz="1300" b="1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33808" name="Picture 14" descr="http://www.mosinternet.com/img/common/Image/krasnodar/user-group-ico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64175" y="2281238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9" name="Picture 16" descr="http://total-bi.com/wp-content/uploads/2012/01/user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35925" y="2281238"/>
            <a:ext cx="928688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0" name="Picture 18" descr="http://faqman.ru/wp-content/uploads/2009/02/533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50050" y="2138363"/>
            <a:ext cx="1000125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1" name="Picture 24" descr="http://zapravka-kazan.ru/services/network/images/obsluzhivanie-setej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96075" y="2138363"/>
            <a:ext cx="10572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7" name="Прямая соединительная линия 36"/>
          <p:cNvCxnSpPr/>
          <p:nvPr/>
        </p:nvCxnSpPr>
        <p:spPr>
          <a:xfrm rot="5400000" flipH="1" flipV="1">
            <a:off x="6473825" y="2433638"/>
            <a:ext cx="231775" cy="16065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 flipH="1" flipV="1">
            <a:off x="7107238" y="3067050"/>
            <a:ext cx="214312" cy="3571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14" name="Picture 31" descr="http://www.stplan.ru/articles/practice/pictures/img04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06988" y="3352800"/>
            <a:ext cx="1357312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5" name="Picture 33" descr="http://citforum.ru/pictures/it/backoffice/image64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35738" y="3352800"/>
            <a:ext cx="100012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56325" y="4437063"/>
            <a:ext cx="1584325" cy="917575"/>
          </a:xfrm>
          <a:prstGeom prst="rect">
            <a:avLst/>
          </a:prstGeom>
          <a:ln w="28575">
            <a:noFill/>
            <a:headEnd/>
            <a:tailEnd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142900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Резюме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43"/>
          <p:cNvSpPr txBox="1">
            <a:spLocks noChangeArrowheads="1"/>
          </p:cNvSpPr>
          <p:nvPr/>
        </p:nvSpPr>
        <p:spPr bwMode="auto">
          <a:xfrm>
            <a:off x="500063" y="1076325"/>
            <a:ext cx="8358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endParaRPr lang="ru-RU" sz="1400" b="1"/>
          </a:p>
        </p:txBody>
      </p:sp>
      <p:sp>
        <p:nvSpPr>
          <p:cNvPr id="23557" name="TextBox 46"/>
          <p:cNvSpPr txBox="1">
            <a:spLocks noChangeArrowheads="1"/>
          </p:cNvSpPr>
          <p:nvPr/>
        </p:nvSpPr>
        <p:spPr bwMode="auto">
          <a:xfrm>
            <a:off x="492125" y="4429125"/>
            <a:ext cx="82867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Разрабатываемые ИАС УООС имеют гибкие инструменты настройки и администрирования, что позволяет Заказчику (пользователю) свободно модифицировать систему с учетом изменяющейся организационной структуры, количества и видов контролируемых показателей.</a:t>
            </a:r>
          </a:p>
        </p:txBody>
      </p:sp>
      <p:sp>
        <p:nvSpPr>
          <p:cNvPr id="23558" name="TextBox 10"/>
          <p:cNvSpPr txBox="1">
            <a:spLocks noChangeArrowheads="1"/>
          </p:cNvSpPr>
          <p:nvPr/>
        </p:nvSpPr>
        <p:spPr bwMode="auto">
          <a:xfrm>
            <a:off x="492125" y="1928813"/>
            <a:ext cx="82867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 комплекс работ по созданию ИАС УООС под ключ входит обследование объекта автоматизации, выявление специфических задач, настройка компонентов и баз данных ИАС, тестирование и ввод системы в эксплуатацию, разработка комплекта эксплуатационной документации, обучение пользователей. </a:t>
            </a:r>
          </a:p>
        </p:txBody>
      </p:sp>
      <p:sp>
        <p:nvSpPr>
          <p:cNvPr id="23561" name="TextBox 11"/>
          <p:cNvSpPr txBox="1">
            <a:spLocks noChangeArrowheads="1"/>
          </p:cNvSpPr>
          <p:nvPr/>
        </p:nvSpPr>
        <p:spPr bwMode="auto">
          <a:xfrm>
            <a:off x="492125" y="3143250"/>
            <a:ext cx="828675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 работе используются </a:t>
            </a:r>
            <a:r>
              <a:rPr lang="ru-RU" sz="1400" b="1" dirty="0" err="1"/>
              <a:t>проприетарные</a:t>
            </a:r>
            <a:r>
              <a:rPr lang="ru-RU" sz="1400" b="1" dirty="0"/>
              <a:t> технологии разработки программного обеспечения,  хранения и обработки данных (</a:t>
            </a:r>
            <a:r>
              <a:rPr lang="ru-RU" sz="1400" b="1" dirty="0" err="1"/>
              <a:t>Microsoft</a:t>
            </a:r>
            <a:r>
              <a:rPr lang="ru-RU" sz="1400" b="1" dirty="0"/>
              <a:t> .NET, MS SQL </a:t>
            </a:r>
            <a:r>
              <a:rPr lang="ru-RU" sz="1400" b="1" dirty="0" err="1"/>
              <a:t>Server</a:t>
            </a:r>
            <a:r>
              <a:rPr lang="ru-RU" sz="1400" b="1" dirty="0"/>
              <a:t> и.т.д.), а также компоненты и инструментарии со "свободными" (</a:t>
            </a:r>
            <a:r>
              <a:rPr lang="ru-RU" sz="1400" b="1" dirty="0" err="1"/>
              <a:t>OpenSource</a:t>
            </a:r>
            <a:r>
              <a:rPr lang="ru-RU" sz="1400" b="1" dirty="0"/>
              <a:t>) лицензиями - </a:t>
            </a:r>
            <a:r>
              <a:rPr lang="ru-RU" sz="1400" b="1" dirty="0" err="1"/>
              <a:t>Linux</a:t>
            </a:r>
            <a:r>
              <a:rPr lang="ru-RU" sz="1400" b="1" dirty="0"/>
              <a:t>, </a:t>
            </a:r>
            <a:r>
              <a:rPr lang="ru-RU" sz="1400" b="1" dirty="0" err="1"/>
              <a:t>Java</a:t>
            </a:r>
            <a:r>
              <a:rPr lang="ru-RU" sz="1400" b="1" dirty="0"/>
              <a:t>, </a:t>
            </a:r>
            <a:r>
              <a:rPr lang="ru-RU" sz="1400" b="1" dirty="0" err="1"/>
              <a:t>Tomcat</a:t>
            </a:r>
            <a:r>
              <a:rPr lang="ru-RU" sz="1400" b="1" dirty="0"/>
              <a:t>, </a:t>
            </a:r>
            <a:r>
              <a:rPr lang="ru-RU" sz="1400" b="1" dirty="0" err="1"/>
              <a:t>MySQL</a:t>
            </a:r>
            <a:r>
              <a:rPr lang="ru-RU" sz="1400" b="1" dirty="0"/>
              <a:t> , что обеспечивает инвариантность подходов к разработке ИАС УООС</a:t>
            </a:r>
          </a:p>
        </p:txBody>
      </p:sp>
      <p:sp>
        <p:nvSpPr>
          <p:cNvPr id="23562" name="TextBox 14"/>
          <p:cNvSpPr txBox="1">
            <a:spLocks noChangeArrowheads="1"/>
          </p:cNvSpPr>
          <p:nvPr/>
        </p:nvSpPr>
        <p:spPr bwMode="auto">
          <a:xfrm>
            <a:off x="492125" y="642938"/>
            <a:ext cx="828675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Внедрение ИАС УООС как элемента системы управления природоохранной деятельностью предприятия направлено на автоматизацию трудоемких процедур подготовки отчетности и создание единого информационного пространства, обеспечивающего совместную работу сотрудников предприятия, вовлеченных в процесс охраны окружающей среды.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70"/>
          <p:cNvSpPr>
            <a:spLocks noChangeArrowheads="1"/>
          </p:cNvSpPr>
          <p:nvPr/>
        </p:nvSpPr>
        <p:spPr bwMode="auto">
          <a:xfrm>
            <a:off x="1535113" y="3181350"/>
            <a:ext cx="60737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fontAlgn="auto" hangingPunct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"/>
            <a:ext cx="2428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2339752" y="2852936"/>
            <a:ext cx="5857916" cy="1285884"/>
          </a:xfrm>
          <a:prstGeom prst="rect">
            <a:avLst/>
          </a:prstGeo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Спасибо за внимание!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4821" name="Прямоугольник 4"/>
          <p:cNvSpPr>
            <a:spLocks noChangeArrowheads="1"/>
          </p:cNvSpPr>
          <p:nvPr/>
        </p:nvSpPr>
        <p:spPr bwMode="auto">
          <a:xfrm>
            <a:off x="3419475" y="6021388"/>
            <a:ext cx="5473700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200" b="1">
                <a:solidFill>
                  <a:srgbClr val="002060"/>
                </a:solidFill>
                <a:latin typeface="Times New Roman" pitchFamily="18" charset="0"/>
              </a:rPr>
              <a:t>Адрес нашего сайта: </a:t>
            </a:r>
            <a:r>
              <a:rPr lang="en-US" sz="2200" b="1" u="sng">
                <a:solidFill>
                  <a:srgbClr val="002060"/>
                </a:solidFill>
                <a:latin typeface="Times New Roman" pitchFamily="18" charset="0"/>
              </a:rPr>
              <a:t>http://www.diem.ru</a:t>
            </a:r>
            <a:endParaRPr lang="ru-RU" sz="2200" b="1" u="sng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28385" y="6357938"/>
            <a:ext cx="480616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02D5-F8A2-4F43-BB71-A60CF3B1317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Нечеухин К_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AEE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00AEEF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2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3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4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10534</TotalTime>
  <Words>736</Words>
  <Application>Microsoft Office PowerPoint</Application>
  <PresentationFormat>Экран (4:3)</PresentationFormat>
  <Paragraphs>175</Paragraphs>
  <Slides>27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Открытая</vt:lpstr>
      <vt:lpstr>Слайд 1</vt:lpstr>
      <vt:lpstr>Задачи Программного Модуля «Отходы» ИАС УООС</vt:lpstr>
      <vt:lpstr>Слайд 3</vt:lpstr>
      <vt:lpstr>Дерево объектов Модуля «ОТХОДЫ»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Технические и программные решения</vt:lpstr>
      <vt:lpstr>Программные инструменты анализа текущих (оперативных) и статистических экологических показателей</vt:lpstr>
      <vt:lpstr>Ключевые возможности ПК «отходы»</vt:lpstr>
      <vt:lpstr>Резюме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Vladlena E. Melnik</dc:creator>
  <cp:lastModifiedBy>necheukhin</cp:lastModifiedBy>
  <cp:revision>987</cp:revision>
  <dcterms:modified xsi:type="dcterms:W3CDTF">2014-07-09T11:08:14Z</dcterms:modified>
</cp:coreProperties>
</file>