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heme/themeOverride3.xml" ContentType="application/vnd.openxmlformats-officedocument.themeOverride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Default Extension="bin" ContentType="application/vnd.openxmlformats-officedocument.oleObject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theme/themeOverride4.xml" ContentType="application/vnd.openxmlformats-officedocument.themeOverride+xml"/>
  <Override PartName="/ppt/diagrams/quickStyle1.xml" ContentType="application/vnd.openxmlformats-officedocument.drawingml.diagramStyle+xml"/>
  <Default Extension="emf" ContentType="image/x-emf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2.xml" ContentType="application/vnd.openxmlformats-officedocument.themeOverride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26"/>
  </p:notesMasterIdLst>
  <p:sldIdLst>
    <p:sldId id="355" r:id="rId2"/>
    <p:sldId id="356" r:id="rId3"/>
    <p:sldId id="357" r:id="rId4"/>
    <p:sldId id="383" r:id="rId5"/>
    <p:sldId id="395" r:id="rId6"/>
    <p:sldId id="381" r:id="rId7"/>
    <p:sldId id="382" r:id="rId8"/>
    <p:sldId id="396" r:id="rId9"/>
    <p:sldId id="358" r:id="rId10"/>
    <p:sldId id="384" r:id="rId11"/>
    <p:sldId id="353" r:id="rId12"/>
    <p:sldId id="352" r:id="rId13"/>
    <p:sldId id="385" r:id="rId14"/>
    <p:sldId id="386" r:id="rId15"/>
    <p:sldId id="387" r:id="rId16"/>
    <p:sldId id="394" r:id="rId17"/>
    <p:sldId id="400" r:id="rId18"/>
    <p:sldId id="399" r:id="rId19"/>
    <p:sldId id="398" r:id="rId20"/>
    <p:sldId id="397" r:id="rId21"/>
    <p:sldId id="346" r:id="rId22"/>
    <p:sldId id="334" r:id="rId23"/>
    <p:sldId id="336" r:id="rId24"/>
    <p:sldId id="337" r:id="rId2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EEF"/>
    <a:srgbClr val="4CB244"/>
    <a:srgbClr val="C5D218"/>
    <a:srgbClr val="5C5C5C"/>
    <a:srgbClr val="797979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20" autoAdjust="0"/>
    <p:restoredTop sz="94660"/>
  </p:normalViewPr>
  <p:slideViewPr>
    <p:cSldViewPr>
      <p:cViewPr varScale="1">
        <p:scale>
          <a:sx n="106" d="100"/>
          <a:sy n="106" d="100"/>
        </p:scale>
        <p:origin x="-28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0FBA551-6902-4A7C-B5A8-723024220468}" type="doc">
      <dgm:prSet loTypeId="urn:microsoft.com/office/officeart/2005/8/layout/arrow2" loCatId="process" qsTypeId="urn:microsoft.com/office/officeart/2005/8/quickstyle/simple1" qsCatId="simple" csTypeId="urn:microsoft.com/office/officeart/2005/8/colors/accent1_2" csCatId="accent1" phldr="1"/>
      <dgm:spPr/>
    </dgm:pt>
    <dgm:pt modelId="{82B31D75-6CA4-4153-9D95-83103BBFBB5B}">
      <dgm:prSet phldrT="[Текст]"/>
      <dgm:spPr/>
      <dgm:t>
        <a:bodyPr/>
        <a:lstStyle/>
        <a:p>
          <a:endParaRPr lang="ru-RU" dirty="0"/>
        </a:p>
      </dgm:t>
    </dgm:pt>
    <dgm:pt modelId="{E2F75C63-7805-4D60-AB7D-F4EDC2DF230A}" type="sibTrans" cxnId="{E4440E4D-81B3-492E-AA96-69D0262E8716}">
      <dgm:prSet/>
      <dgm:spPr/>
      <dgm:t>
        <a:bodyPr/>
        <a:lstStyle/>
        <a:p>
          <a:endParaRPr lang="ru-RU"/>
        </a:p>
      </dgm:t>
    </dgm:pt>
    <dgm:pt modelId="{09589CCF-8F04-4622-834F-AE782F84F732}" type="parTrans" cxnId="{E4440E4D-81B3-492E-AA96-69D0262E8716}">
      <dgm:prSet/>
      <dgm:spPr/>
      <dgm:t>
        <a:bodyPr/>
        <a:lstStyle/>
        <a:p>
          <a:endParaRPr lang="ru-RU"/>
        </a:p>
      </dgm:t>
    </dgm:pt>
    <dgm:pt modelId="{4B3499D6-207E-4C50-8F0F-48D8CE053F6F}" type="pres">
      <dgm:prSet presAssocID="{C0FBA551-6902-4A7C-B5A8-723024220468}" presName="arrowDiagram" presStyleCnt="0">
        <dgm:presLayoutVars>
          <dgm:chMax val="5"/>
          <dgm:dir/>
          <dgm:resizeHandles val="exact"/>
        </dgm:presLayoutVars>
      </dgm:prSet>
      <dgm:spPr/>
    </dgm:pt>
    <dgm:pt modelId="{44800AA7-80F6-4BF2-8D46-356AFC91BF59}" type="pres">
      <dgm:prSet presAssocID="{C0FBA551-6902-4A7C-B5A8-723024220468}" presName="arrow" presStyleLbl="bgShp" presStyleIdx="0" presStyleCnt="1" custScaleX="106455" custLinFactNeighborX="-739" custLinFactNeighborY="-1400"/>
      <dgm:spPr/>
    </dgm:pt>
    <dgm:pt modelId="{64ABC4F7-B4B5-49EA-8D8F-BF63386365B3}" type="pres">
      <dgm:prSet presAssocID="{C0FBA551-6902-4A7C-B5A8-723024220468}" presName="arrowDiagram1" presStyleCnt="0">
        <dgm:presLayoutVars>
          <dgm:bulletEnabled val="1"/>
        </dgm:presLayoutVars>
      </dgm:prSet>
      <dgm:spPr/>
    </dgm:pt>
    <dgm:pt modelId="{B91E2BC4-483C-4899-BD79-24C0C6AD43F6}" type="pres">
      <dgm:prSet presAssocID="{82B31D75-6CA4-4153-9D95-83103BBFBB5B}" presName="bullet1" presStyleLbl="node1" presStyleIdx="0" presStyleCnt="1" custFlipHor="0" custScaleX="6520" custScaleY="8678" custLinFactX="-524807" custLinFactY="300000" custLinFactNeighborX="-600000" custLinFactNeighborY="316034"/>
      <dgm:spPr/>
      <dgm:t>
        <a:bodyPr/>
        <a:lstStyle/>
        <a:p>
          <a:endParaRPr lang="ru-RU"/>
        </a:p>
      </dgm:t>
    </dgm:pt>
    <dgm:pt modelId="{5B768A29-9DE3-48D7-91BB-FC0ED4E5DA15}" type="pres">
      <dgm:prSet presAssocID="{82B31D75-6CA4-4153-9D95-83103BBFBB5B}" presName="textBox1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4440E4D-81B3-492E-AA96-69D0262E8716}" srcId="{C0FBA551-6902-4A7C-B5A8-723024220468}" destId="{82B31D75-6CA4-4153-9D95-83103BBFBB5B}" srcOrd="0" destOrd="0" parTransId="{09589CCF-8F04-4622-834F-AE782F84F732}" sibTransId="{E2F75C63-7805-4D60-AB7D-F4EDC2DF230A}"/>
    <dgm:cxn modelId="{1F14CBCB-7FF4-42AF-B84E-B8F7ACBBD9DD}" type="presOf" srcId="{82B31D75-6CA4-4153-9D95-83103BBFBB5B}" destId="{5B768A29-9DE3-48D7-91BB-FC0ED4E5DA15}" srcOrd="0" destOrd="0" presId="urn:microsoft.com/office/officeart/2005/8/layout/arrow2"/>
    <dgm:cxn modelId="{4FFE36BA-337B-47E2-85BC-95C9550757F6}" type="presOf" srcId="{C0FBA551-6902-4A7C-B5A8-723024220468}" destId="{4B3499D6-207E-4C50-8F0F-48D8CE053F6F}" srcOrd="0" destOrd="0" presId="urn:microsoft.com/office/officeart/2005/8/layout/arrow2"/>
    <dgm:cxn modelId="{3F9132D0-6E06-4CAE-A807-75CFD8D4AF32}" type="presParOf" srcId="{4B3499D6-207E-4C50-8F0F-48D8CE053F6F}" destId="{44800AA7-80F6-4BF2-8D46-356AFC91BF59}" srcOrd="0" destOrd="0" presId="urn:microsoft.com/office/officeart/2005/8/layout/arrow2"/>
    <dgm:cxn modelId="{40868A38-DD27-4F9F-84DB-C937784A85ED}" type="presParOf" srcId="{4B3499D6-207E-4C50-8F0F-48D8CE053F6F}" destId="{64ABC4F7-B4B5-49EA-8D8F-BF63386365B3}" srcOrd="1" destOrd="0" presId="urn:microsoft.com/office/officeart/2005/8/layout/arrow2"/>
    <dgm:cxn modelId="{050E0F3C-22AA-4729-9823-FDDCD9645A76}" type="presParOf" srcId="{64ABC4F7-B4B5-49EA-8D8F-BF63386365B3}" destId="{B91E2BC4-483C-4899-BD79-24C0C6AD43F6}" srcOrd="0" destOrd="0" presId="urn:microsoft.com/office/officeart/2005/8/layout/arrow2"/>
    <dgm:cxn modelId="{A2396E51-EEF6-4FF4-AF88-8AB20D2F696A}" type="presParOf" srcId="{64ABC4F7-B4B5-49EA-8D8F-BF63386365B3}" destId="{5B768A29-9DE3-48D7-91BB-FC0ED4E5DA15}" srcOrd="1" destOrd="0" presId="urn:microsoft.com/office/officeart/2005/8/layout/arrow2"/>
  </dgm:cxnLst>
  <dgm:bg>
    <a:noFill/>
  </dgm:bg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4800AA7-80F6-4BF2-8D46-356AFC91BF59}">
      <dsp:nvSpPr>
        <dsp:cNvPr id="0" name=""/>
        <dsp:cNvSpPr/>
      </dsp:nvSpPr>
      <dsp:spPr>
        <a:xfrm>
          <a:off x="93601" y="0"/>
          <a:ext cx="8693258" cy="5103834"/>
        </a:xfrm>
        <a:prstGeom prst="swooshArrow">
          <a:avLst>
            <a:gd name="adj1" fmla="val 25000"/>
            <a:gd name="adj2" fmla="val 25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91E2BC4-483C-4899-BD79-24C0C6AD43F6}">
      <dsp:nvSpPr>
        <dsp:cNvPr id="0" name=""/>
        <dsp:cNvSpPr/>
      </dsp:nvSpPr>
      <dsp:spPr>
        <a:xfrm>
          <a:off x="133577" y="5033640"/>
          <a:ext cx="39399" cy="5244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768A29-9DE3-48D7-91BB-FC0ED4E5DA15}">
      <dsp:nvSpPr>
        <dsp:cNvPr id="0" name=""/>
        <dsp:cNvSpPr/>
      </dsp:nvSpPr>
      <dsp:spPr>
        <a:xfrm>
          <a:off x="3683964" y="1337204"/>
          <a:ext cx="3266453" cy="3766629"/>
        </a:xfrm>
        <a:prstGeom prst="round2Diag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320203" bIns="0" numCol="1" spcCol="1270" anchor="t" anchorCtr="0">
          <a:noAutofit/>
        </a:bodyPr>
        <a:lstStyle/>
        <a:p>
          <a:pPr lvl="0" algn="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500" kern="1200" dirty="0"/>
        </a:p>
      </dsp:txBody>
      <dsp:txXfrm>
        <a:off x="3683964" y="1337204"/>
        <a:ext cx="3266453" cy="376662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9F523FE-5BE5-4569-905C-02A9F7868A1E}" type="datetimeFigureOut">
              <a:rPr lang="ru-RU"/>
              <a:pPr>
                <a:defRPr/>
              </a:pPr>
              <a:t>09.07.2014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7624476-9E2E-4C39-8936-DAFC4DD39B1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686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48EB4A4-76FD-4E41-931B-228E06E31B03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ru-RU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56324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8BFD0A7-AD36-4AF8-B36E-EE4EC768501A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ru-RU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573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2C1A5CE-DC20-46FC-B36E-FBC5220DDB7E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ru-RU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573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8A79DFD-05B1-4308-A206-E9637EDFDFC4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ru-RU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8916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44F3047-5162-4569-9C3C-4F289D28FD4C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ru-RU" dirty="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54276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2C60A69-D2A1-4658-B389-4B3BA6A48235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ru-RU" dirty="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8916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84066B5-CCE6-4D3F-83A0-ED1D88D37387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ru-RU" dirty="0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5325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4FDDB3F-3391-4767-9A44-9672784D7582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ru-RU" dirty="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8916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AF4A8-5CC8-4E68-9E42-0A01030A8553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ru-RU" dirty="0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8916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17FCCEE-421B-44C9-AC80-BBA969F28176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ru-RU" dirty="0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5325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3A79924-BB1C-4145-AEB3-0A9A0242D53E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ru-RU" dirty="0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9156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0F3DC85-8598-4A1B-9517-6DAD6A5CA80A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ru-RU" dirty="0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9156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EAC81D3-7ED6-4697-96EA-8737B14063DB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ru-RU" dirty="0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096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115498A-E983-4BD1-9C21-EB3CD78C3A5D}" type="slidenum">
              <a:rPr lang="ru-RU" smtClean="0"/>
              <a:pPr>
                <a:defRPr/>
              </a:pPr>
              <a:t>14</a:t>
            </a:fld>
            <a:endParaRPr lang="ru-RU" dirty="0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1988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6EFEEF1-B3A9-4E41-B068-FB8EE573102B}" type="slidenum">
              <a:rPr lang="ru-RU" smtClean="0"/>
              <a:pPr>
                <a:defRPr/>
              </a:pPr>
              <a:t>15</a:t>
            </a:fld>
            <a:endParaRPr lang="ru-RU" dirty="0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9156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C453F6B-9940-4568-A829-0BCDC22C0CAB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ru-RU" dirty="0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5325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FEA1EBE-956C-4083-9EB8-4471B09112C9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19</a:t>
            </a:fld>
            <a:endParaRPr lang="ru-RU" dirty="0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5325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9CADAC0-9701-401D-A484-19B44885B2A7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</a:t>
            </a:fld>
            <a:endParaRPr lang="ru-RU" dirty="0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813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0913529-4717-496F-9DB2-119248BEF7CC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21</a:t>
            </a:fld>
            <a:endParaRPr lang="ru-RU" dirty="0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8916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4F91E01-5563-4304-81F9-D4560EEB21EB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</a:t>
            </a:fld>
            <a:endParaRPr lang="ru-RU" dirty="0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813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B73FFE-14F7-4798-8D2D-F3CFCE7EE968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23</a:t>
            </a:fld>
            <a:endParaRPr lang="ru-RU" dirty="0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6246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8BF9A94-5D7C-44AF-B2F2-4A6F6CF43336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24</a:t>
            </a:fld>
            <a:endParaRPr lang="ru-RU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ый треугольник 3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grpSp>
        <p:nvGrpSpPr>
          <p:cNvPr id="5" name="Группа 15"/>
          <p:cNvGrpSpPr>
            <a:grpSpLocks/>
          </p:cNvGrpSpPr>
          <p:nvPr/>
        </p:nvGrpSpPr>
        <p:grpSpPr bwMode="auto"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6" name="Полилиния 5"/>
            <p:cNvSpPr>
              <a:spLocks/>
            </p:cNvSpPr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35926" y="5135025"/>
              <a:ext cx="9108074" cy="838869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cxnSp>
          <p:nvCxnSpPr>
            <p:cNvPr id="10" name="Прямая соединительная линия 9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11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B8F0F616-5E7D-4AC6-B6FC-E5F21319E729}" type="datetimeFigureOut">
              <a:rPr lang="ru-RU"/>
              <a:pPr>
                <a:defRPr/>
              </a:pPr>
              <a:t>09.07.2014</a:t>
            </a:fld>
            <a:endParaRPr lang="ru-RU" dirty="0"/>
          </a:p>
        </p:txBody>
      </p:sp>
      <p:sp>
        <p:nvSpPr>
          <p:cNvPr id="12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3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92983662-ACC0-4168-B047-BAE4062FA55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DF3C86-FBCF-4E40-A290-EBF44548FD1E}" type="datetimeFigureOut">
              <a:rPr lang="ru-RU"/>
              <a:pPr>
                <a:defRPr/>
              </a:pPr>
              <a:t>09.07.2014</a:t>
            </a:fld>
            <a:endParaRPr lang="ru-RU" dirty="0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422326-5E57-45B0-8176-EBEA511DB4A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ашивка 3"/>
          <p:cNvSpPr/>
          <p:nvPr/>
        </p:nvSpPr>
        <p:spPr>
          <a:xfrm>
            <a:off x="3636963" y="3005138"/>
            <a:ext cx="182562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5" name="Нашивка 4"/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67404A0-C250-4C15-9F62-3FBF88E9DF8C}" type="datetimeFigureOut">
              <a:rPr lang="ru-RU"/>
              <a:pPr>
                <a:defRPr/>
              </a:pPr>
              <a:t>09.07.2014</a:t>
            </a:fld>
            <a:endParaRPr lang="ru-RU" dirty="0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72D97C6-54B1-40AC-A6D5-B3EED717BC7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9DF2068-7EA6-45BB-BC26-B07DFE74CCF5}" type="datetimeFigureOut">
              <a:rPr lang="ru-RU"/>
              <a:pPr>
                <a:defRPr/>
              </a:pPr>
              <a:t>09.07.2014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38B0815-6049-4D0F-9827-345BC68F796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E7F3F04-BF93-4DA3-923A-431A4C868CAF}" type="datetimeFigureOut">
              <a:rPr lang="ru-RU"/>
              <a:pPr>
                <a:defRPr/>
              </a:pPr>
              <a:t>09.07.2014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DF599F4-309E-47E7-9D33-D18BCC629CB7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84D80EC-E827-4546-9149-C87991A07D89}" type="datetimeFigureOut">
              <a:rPr lang="ru-RU"/>
              <a:pPr>
                <a:defRPr/>
              </a:pPr>
              <a:t>09.07.2014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2E23944-A36E-4873-9BC7-B8A88D9DD4C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1FBD66-D9DA-4658-8502-B881A521A3D8}" type="datetimeFigureOut">
              <a:rPr lang="ru-RU"/>
              <a:pPr>
                <a:defRPr/>
              </a:pPr>
              <a:t>09.07.2014</a:t>
            </a:fld>
            <a:endParaRPr lang="ru-RU" dirty="0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DF760E-C2FA-4A45-919A-BD68C3863687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B87950A-408D-4455-B629-85BD2C9CCA5A}" type="datetimeFigureOut">
              <a:rPr lang="ru-RU"/>
              <a:pPr>
                <a:defRPr/>
              </a:pPr>
              <a:t>09.07.2014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9296203-34DC-45E6-AAEC-FAC04A0B27E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лилиния 4"/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6" name="Полилиния 5"/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7" name="Прямоугольный треугольник 6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Нашивка 8"/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0" name="Нашивка 9"/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ru-RU" noProof="0" dirty="0" smtClean="0"/>
              <a:t>Вставка рисунка</a:t>
            </a:r>
            <a:endParaRPr lang="en-US" noProof="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616C9F17-6B04-437D-8946-90A945E5D585}" type="datetimeFigureOut">
              <a:rPr lang="ru-RU"/>
              <a:pPr>
                <a:defRPr/>
              </a:pPr>
              <a:t>09.07.2014</a:t>
            </a:fld>
            <a:endParaRPr lang="ru-RU" dirty="0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76B22E40-2FB7-4EA3-AD10-7EB2327E890B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D1C9ED-63B0-4A00-8819-347E25919B16}" type="datetimeFigureOut">
              <a:rPr lang="ru-RU"/>
              <a:pPr>
                <a:defRPr/>
              </a:pPr>
              <a:t>09.07.2014</a:t>
            </a:fld>
            <a:endParaRPr lang="ru-RU" dirty="0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01B027-9288-4D4D-91D8-9247C0ACA05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63C3D7-4699-4190-A9B0-942144021AAA}" type="datetimeFigureOut">
              <a:rPr lang="ru-RU"/>
              <a:pPr>
                <a:defRPr/>
              </a:pPr>
              <a:t>09.07.2014</a:t>
            </a:fld>
            <a:endParaRPr lang="ru-RU" dirty="0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30EE06-1764-4E21-B207-20385891644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057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6DDDAC23-213D-4720-9CFD-080BD25079A2}" type="datetimeFigureOut">
              <a:rPr lang="ru-RU"/>
              <a:pPr>
                <a:defRPr/>
              </a:pPr>
              <a:t>09.07.2014</a:t>
            </a:fld>
            <a:endParaRPr lang="ru-RU" dirty="0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b="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60372628-4F31-46FE-82BC-F82DADEF6446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13" r:id="rId1"/>
    <p:sldLayoutId id="2147484309" r:id="rId2"/>
    <p:sldLayoutId id="2147484314" r:id="rId3"/>
    <p:sldLayoutId id="2147484315" r:id="rId4"/>
    <p:sldLayoutId id="2147484316" r:id="rId5"/>
    <p:sldLayoutId id="2147484317" r:id="rId6"/>
    <p:sldLayoutId id="2147484310" r:id="rId7"/>
    <p:sldLayoutId id="2147484318" r:id="rId8"/>
    <p:sldLayoutId id="2147484319" r:id="rId9"/>
    <p:sldLayoutId id="2147484311" r:id="rId10"/>
    <p:sldLayoutId id="214748431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9pPr>
      <a:extLst/>
    </p:titleStyle>
    <p:bodyStyle>
      <a:lvl1pPr marL="365125" indent="-255588" algn="l" rtl="0" eaLnBrk="0" fontAlgn="base" hangingPunct="0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eaLnBrk="0" fontAlgn="base" hangingPunct="0">
        <a:spcBef>
          <a:spcPts val="325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11" Type="http://schemas.openxmlformats.org/officeDocument/2006/relationships/image" Target="../media/image11.png"/><Relationship Id="rId5" Type="http://schemas.openxmlformats.org/officeDocument/2006/relationships/image" Target="../media/image6.png"/><Relationship Id="rId10" Type="http://schemas.openxmlformats.org/officeDocument/2006/relationships/image" Target="../media/image10.jpeg"/><Relationship Id="rId4" Type="http://schemas.openxmlformats.org/officeDocument/2006/relationships/image" Target="../media/image5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jpeg"/><Relationship Id="rId18" Type="http://schemas.openxmlformats.org/officeDocument/2006/relationships/image" Target="../media/image25.png"/><Relationship Id="rId3" Type="http://schemas.openxmlformats.org/officeDocument/2006/relationships/image" Target="../media/image5.png"/><Relationship Id="rId7" Type="http://schemas.openxmlformats.org/officeDocument/2006/relationships/image" Target="../media/image14.png"/><Relationship Id="rId12" Type="http://schemas.openxmlformats.org/officeDocument/2006/relationships/image" Target="../media/image19.jpeg"/><Relationship Id="rId17" Type="http://schemas.openxmlformats.org/officeDocument/2006/relationships/image" Target="../media/image24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18.jpeg"/><Relationship Id="rId5" Type="http://schemas.openxmlformats.org/officeDocument/2006/relationships/image" Target="../media/image12.png"/><Relationship Id="rId15" Type="http://schemas.openxmlformats.org/officeDocument/2006/relationships/image" Target="../media/image22.png"/><Relationship Id="rId10" Type="http://schemas.openxmlformats.org/officeDocument/2006/relationships/image" Target="../media/image17.jpeg"/><Relationship Id="rId4" Type="http://schemas.openxmlformats.org/officeDocument/2006/relationships/image" Target="../media/image6.png"/><Relationship Id="rId9" Type="http://schemas.openxmlformats.org/officeDocument/2006/relationships/image" Target="../media/image16.png"/><Relationship Id="rId14" Type="http://schemas.openxmlformats.org/officeDocument/2006/relationships/image" Target="../media/image21.jpe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6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11" Type="http://schemas.openxmlformats.org/officeDocument/2006/relationships/image" Target="../media/image2.png"/><Relationship Id="rId5" Type="http://schemas.openxmlformats.org/officeDocument/2006/relationships/diagramLayout" Target="../diagrams/layout1.xml"/><Relationship Id="rId10" Type="http://schemas.openxmlformats.org/officeDocument/2006/relationships/image" Target="../media/image6.png"/><Relationship Id="rId4" Type="http://schemas.openxmlformats.org/officeDocument/2006/relationships/diagramData" Target="../diagrams/data1.xml"/><Relationship Id="rId9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emf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36.jpeg"/><Relationship Id="rId18" Type="http://schemas.openxmlformats.org/officeDocument/2006/relationships/image" Target="../media/image41.jpeg"/><Relationship Id="rId3" Type="http://schemas.openxmlformats.org/officeDocument/2006/relationships/image" Target="../media/image28.png"/><Relationship Id="rId21" Type="http://schemas.openxmlformats.org/officeDocument/2006/relationships/image" Target="../media/image44.jpeg"/><Relationship Id="rId7" Type="http://schemas.openxmlformats.org/officeDocument/2006/relationships/image" Target="../media/image6.png"/><Relationship Id="rId12" Type="http://schemas.openxmlformats.org/officeDocument/2006/relationships/image" Target="../media/image35.png"/><Relationship Id="rId17" Type="http://schemas.openxmlformats.org/officeDocument/2006/relationships/image" Target="../media/image40.png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39.jpeg"/><Relationship Id="rId20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11" Type="http://schemas.openxmlformats.org/officeDocument/2006/relationships/image" Target="../media/image34.jpeg"/><Relationship Id="rId5" Type="http://schemas.openxmlformats.org/officeDocument/2006/relationships/image" Target="../media/image30.png"/><Relationship Id="rId15" Type="http://schemas.openxmlformats.org/officeDocument/2006/relationships/image" Target="../media/image38.jpeg"/><Relationship Id="rId10" Type="http://schemas.openxmlformats.org/officeDocument/2006/relationships/image" Target="../media/image33.png"/><Relationship Id="rId19" Type="http://schemas.openxmlformats.org/officeDocument/2006/relationships/image" Target="../media/image42.png"/><Relationship Id="rId4" Type="http://schemas.openxmlformats.org/officeDocument/2006/relationships/image" Target="../media/image29.jpeg"/><Relationship Id="rId9" Type="http://schemas.openxmlformats.org/officeDocument/2006/relationships/image" Target="../media/image32.png"/><Relationship Id="rId14" Type="http://schemas.openxmlformats.org/officeDocument/2006/relationships/image" Target="../media/image37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jpeg"/><Relationship Id="rId13" Type="http://schemas.openxmlformats.org/officeDocument/2006/relationships/image" Target="../media/image54.png"/><Relationship Id="rId3" Type="http://schemas.openxmlformats.org/officeDocument/2006/relationships/image" Target="../media/image5.png"/><Relationship Id="rId7" Type="http://schemas.openxmlformats.org/officeDocument/2006/relationships/image" Target="../media/image48.jpeg"/><Relationship Id="rId12" Type="http://schemas.openxmlformats.org/officeDocument/2006/relationships/image" Target="../media/image5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jpeg"/><Relationship Id="rId11" Type="http://schemas.openxmlformats.org/officeDocument/2006/relationships/image" Target="../media/image52.jpeg"/><Relationship Id="rId5" Type="http://schemas.openxmlformats.org/officeDocument/2006/relationships/image" Target="../media/image46.png"/><Relationship Id="rId10" Type="http://schemas.openxmlformats.org/officeDocument/2006/relationships/image" Target="../media/image51.jpeg"/><Relationship Id="rId4" Type="http://schemas.openxmlformats.org/officeDocument/2006/relationships/image" Target="../media/image45.png"/><Relationship Id="rId9" Type="http://schemas.openxmlformats.org/officeDocument/2006/relationships/image" Target="../media/image5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6.jpe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7" Type="http://schemas.openxmlformats.org/officeDocument/2006/relationships/image" Target="../media/image4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7" Type="http://schemas.openxmlformats.org/officeDocument/2006/relationships/image" Target="../media/image6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png"/><Relationship Id="rId5" Type="http://schemas.openxmlformats.org/officeDocument/2006/relationships/image" Target="../media/image5.png"/><Relationship Id="rId4" Type="http://schemas.openxmlformats.org/officeDocument/2006/relationships/image" Target="../media/image61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3" Type="http://schemas.openxmlformats.org/officeDocument/2006/relationships/image" Target="../media/image60.jpeg"/><Relationship Id="rId7" Type="http://schemas.openxmlformats.org/officeDocument/2006/relationships/image" Target="../media/image6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png"/><Relationship Id="rId5" Type="http://schemas.openxmlformats.org/officeDocument/2006/relationships/image" Target="../media/image5.png"/><Relationship Id="rId4" Type="http://schemas.openxmlformats.org/officeDocument/2006/relationships/image" Target="../media/image61.jpeg"/><Relationship Id="rId9" Type="http://schemas.openxmlformats.org/officeDocument/2006/relationships/image" Target="../media/image58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65.jpeg"/><Relationship Id="rId7" Type="http://schemas.openxmlformats.org/officeDocument/2006/relationships/image" Target="../media/image6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7.jpeg"/><Relationship Id="rId5" Type="http://schemas.openxmlformats.org/officeDocument/2006/relationships/image" Target="../media/image13.png"/><Relationship Id="rId10" Type="http://schemas.openxmlformats.org/officeDocument/2006/relationships/image" Target="../media/image69.png"/><Relationship Id="rId4" Type="http://schemas.openxmlformats.org/officeDocument/2006/relationships/image" Target="../media/image66.jpeg"/><Relationship Id="rId9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3" Type="http://schemas.openxmlformats.org/officeDocument/2006/relationships/image" Target="../media/image70.jpeg"/><Relationship Id="rId7" Type="http://schemas.openxmlformats.org/officeDocument/2006/relationships/image" Target="../media/image7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3.png"/><Relationship Id="rId11" Type="http://schemas.openxmlformats.org/officeDocument/2006/relationships/image" Target="../media/image5.png"/><Relationship Id="rId5" Type="http://schemas.openxmlformats.org/officeDocument/2006/relationships/image" Target="../media/image72.png"/><Relationship Id="rId10" Type="http://schemas.openxmlformats.org/officeDocument/2006/relationships/image" Target="../media/image6.png"/><Relationship Id="rId4" Type="http://schemas.openxmlformats.org/officeDocument/2006/relationships/image" Target="../media/image71.jpeg"/><Relationship Id="rId9" Type="http://schemas.openxmlformats.org/officeDocument/2006/relationships/image" Target="../media/image7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jpeg"/><Relationship Id="rId13" Type="http://schemas.openxmlformats.org/officeDocument/2006/relationships/image" Target="../media/image85.jpeg"/><Relationship Id="rId3" Type="http://schemas.openxmlformats.org/officeDocument/2006/relationships/image" Target="../media/image31.png"/><Relationship Id="rId7" Type="http://schemas.openxmlformats.org/officeDocument/2006/relationships/image" Target="../media/image79.png"/><Relationship Id="rId12" Type="http://schemas.openxmlformats.org/officeDocument/2006/relationships/image" Target="../media/image84.jpeg"/><Relationship Id="rId2" Type="http://schemas.openxmlformats.org/officeDocument/2006/relationships/notesSlide" Target="../notesSlides/notesSlide16.xml"/><Relationship Id="rId16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png"/><Relationship Id="rId11" Type="http://schemas.openxmlformats.org/officeDocument/2006/relationships/image" Target="../media/image83.jpeg"/><Relationship Id="rId5" Type="http://schemas.openxmlformats.org/officeDocument/2006/relationships/image" Target="../media/image5.png"/><Relationship Id="rId15" Type="http://schemas.openxmlformats.org/officeDocument/2006/relationships/image" Target="../media/image47.jpeg"/><Relationship Id="rId10" Type="http://schemas.openxmlformats.org/officeDocument/2006/relationships/image" Target="../media/image82.jpeg"/><Relationship Id="rId4" Type="http://schemas.openxmlformats.org/officeDocument/2006/relationships/image" Target="../media/image78.png"/><Relationship Id="rId9" Type="http://schemas.openxmlformats.org/officeDocument/2006/relationships/image" Target="../media/image81.jpeg"/><Relationship Id="rId14" Type="http://schemas.openxmlformats.org/officeDocument/2006/relationships/image" Target="../media/image86.e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png"/><Relationship Id="rId3" Type="http://schemas.openxmlformats.org/officeDocument/2006/relationships/image" Target="../media/image87.jpeg"/><Relationship Id="rId7" Type="http://schemas.openxmlformats.org/officeDocument/2006/relationships/image" Target="../media/image8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8.png"/><Relationship Id="rId5" Type="http://schemas.openxmlformats.org/officeDocument/2006/relationships/image" Target="../media/image46.png"/><Relationship Id="rId4" Type="http://schemas.openxmlformats.org/officeDocument/2006/relationships/image" Target="../media/image5.png"/><Relationship Id="rId9" Type="http://schemas.openxmlformats.org/officeDocument/2006/relationships/image" Target="../media/image91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.png"/><Relationship Id="rId3" Type="http://schemas.openxmlformats.org/officeDocument/2006/relationships/image" Target="../media/image92.png"/><Relationship Id="rId7" Type="http://schemas.openxmlformats.org/officeDocument/2006/relationships/image" Target="../media/image9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3.png"/><Relationship Id="rId5" Type="http://schemas.openxmlformats.org/officeDocument/2006/relationships/image" Target="../media/image46.png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05.png"/><Relationship Id="rId18" Type="http://schemas.openxmlformats.org/officeDocument/2006/relationships/image" Target="../media/image5.png"/><Relationship Id="rId3" Type="http://schemas.openxmlformats.org/officeDocument/2006/relationships/image" Target="../media/image96.png"/><Relationship Id="rId7" Type="http://schemas.openxmlformats.org/officeDocument/2006/relationships/image" Target="../media/image100.jpeg"/><Relationship Id="rId12" Type="http://schemas.openxmlformats.org/officeDocument/2006/relationships/image" Target="../media/image104.jpeg"/><Relationship Id="rId17" Type="http://schemas.openxmlformats.org/officeDocument/2006/relationships/image" Target="../media/image109.png"/><Relationship Id="rId2" Type="http://schemas.openxmlformats.org/officeDocument/2006/relationships/notesSlide" Target="../notesSlides/notesSlide20.xml"/><Relationship Id="rId16" Type="http://schemas.openxmlformats.org/officeDocument/2006/relationships/image" Target="../media/image10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9.jpeg"/><Relationship Id="rId11" Type="http://schemas.openxmlformats.org/officeDocument/2006/relationships/image" Target="../media/image103.jpeg"/><Relationship Id="rId5" Type="http://schemas.openxmlformats.org/officeDocument/2006/relationships/image" Target="../media/image98.png"/><Relationship Id="rId15" Type="http://schemas.openxmlformats.org/officeDocument/2006/relationships/image" Target="../media/image107.png"/><Relationship Id="rId10" Type="http://schemas.openxmlformats.org/officeDocument/2006/relationships/image" Target="../media/image102.png"/><Relationship Id="rId4" Type="http://schemas.openxmlformats.org/officeDocument/2006/relationships/image" Target="../media/image97.png"/><Relationship Id="rId9" Type="http://schemas.openxmlformats.org/officeDocument/2006/relationships/image" Target="../media/image101.png"/><Relationship Id="rId14" Type="http://schemas.openxmlformats.org/officeDocument/2006/relationships/image" Target="../media/image10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428875" cy="1125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20" descr="шапка ДИЭМ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1415" t="955" r="5188" b="47559"/>
          <a:stretch>
            <a:fillRect/>
          </a:stretch>
        </p:blipFill>
        <p:spPr bwMode="auto">
          <a:xfrm>
            <a:off x="7858125" y="0"/>
            <a:ext cx="1285875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2"/>
          <p:cNvSpPr txBox="1">
            <a:spLocks/>
          </p:cNvSpPr>
          <p:nvPr/>
        </p:nvSpPr>
        <p:spPr>
          <a:xfrm>
            <a:off x="928662" y="2428868"/>
            <a:ext cx="7643866" cy="1000132"/>
          </a:xfrm>
          <a:prstGeom prst="rect">
            <a:avLst/>
          </a:prstGeom>
        </p:spPr>
        <p:txBody>
          <a:bodyPr anchor="ctr">
            <a:normAutofit fontScale="92500" lnSpcReduction="1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400" b="1" dirty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Информационно-аналитическая система </a:t>
            </a:r>
            <a:r>
              <a:rPr lang="ru-RU" sz="2400" b="1" dirty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управления охраной окружающей среды для предприятий нефтегазового </a:t>
            </a:r>
            <a:r>
              <a:rPr lang="ru-RU" sz="2400" b="1" dirty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комплекса</a:t>
            </a:r>
          </a:p>
        </p:txBody>
      </p:sp>
      <p:sp>
        <p:nvSpPr>
          <p:cNvPr id="10245" name="Rectangle 21"/>
          <p:cNvSpPr>
            <a:spLocks noChangeArrowheads="1"/>
          </p:cNvSpPr>
          <p:nvPr/>
        </p:nvSpPr>
        <p:spPr bwMode="auto">
          <a:xfrm>
            <a:off x="0" y="5357813"/>
            <a:ext cx="2913063" cy="150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b="1">
                <a:latin typeface="Times New Roman" pitchFamily="18" charset="0"/>
              </a:rPr>
              <a:t>117485, г. Москва,</a:t>
            </a:r>
          </a:p>
          <a:p>
            <a:pPr>
              <a:lnSpc>
                <a:spcPct val="80000"/>
              </a:lnSpc>
            </a:pPr>
            <a:r>
              <a:rPr lang="ru-RU" b="1">
                <a:latin typeface="Times New Roman" pitchFamily="18" charset="0"/>
              </a:rPr>
              <a:t>ул. Бутлерова, д. 12, а/я 45</a:t>
            </a:r>
          </a:p>
          <a:p>
            <a:pPr>
              <a:lnSpc>
                <a:spcPct val="80000"/>
              </a:lnSpc>
            </a:pPr>
            <a:r>
              <a:rPr lang="ru-RU" b="1">
                <a:latin typeface="Times New Roman" pitchFamily="18" charset="0"/>
              </a:rPr>
              <a:t>тел.: (495) 333-82-23</a:t>
            </a:r>
          </a:p>
          <a:p>
            <a:pPr>
              <a:lnSpc>
                <a:spcPct val="80000"/>
              </a:lnSpc>
            </a:pPr>
            <a:r>
              <a:rPr lang="ru-RU" b="1">
                <a:latin typeface="Times New Roman" pitchFamily="18" charset="0"/>
              </a:rPr>
              <a:t>факс: (495) 333-80-23</a:t>
            </a:r>
          </a:p>
          <a:p>
            <a:pPr>
              <a:lnSpc>
                <a:spcPct val="80000"/>
              </a:lnSpc>
            </a:pPr>
            <a:r>
              <a:rPr lang="en-US" b="1">
                <a:latin typeface="Times New Roman" pitchFamily="18" charset="0"/>
              </a:rPr>
              <a:t>E-mail: </a:t>
            </a:r>
            <a:r>
              <a:rPr lang="en-US" b="1">
                <a:solidFill>
                  <a:srgbClr val="002060"/>
                </a:solidFill>
                <a:latin typeface="Times New Roman" pitchFamily="18" charset="0"/>
              </a:rPr>
              <a:t>office@diem.ru</a:t>
            </a:r>
          </a:p>
          <a:p>
            <a:pPr>
              <a:lnSpc>
                <a:spcPct val="80000"/>
              </a:lnSpc>
            </a:pPr>
            <a:r>
              <a:rPr lang="en-US" b="1" u="sng">
                <a:solidFill>
                  <a:srgbClr val="002060"/>
                </a:solidFill>
                <a:latin typeface="Times New Roman" pitchFamily="18" charset="0"/>
              </a:rPr>
              <a:t>http://www.diem.ru</a:t>
            </a:r>
            <a:endParaRPr lang="ru-RU" b="1" u="sng">
              <a:solidFill>
                <a:srgbClr val="002060"/>
              </a:solidFill>
              <a:latin typeface="Times New Roman" pitchFamily="18" charset="0"/>
            </a:endParaRPr>
          </a:p>
          <a:p>
            <a:pPr>
              <a:lnSpc>
                <a:spcPct val="80000"/>
              </a:lnSpc>
            </a:pPr>
            <a:endParaRPr lang="ru-RU" b="1">
              <a:latin typeface="Times New Roman" pitchFamily="18" charset="0"/>
            </a:endParaRPr>
          </a:p>
          <a:p>
            <a:pPr>
              <a:lnSpc>
                <a:spcPct val="80000"/>
              </a:lnSpc>
            </a:pPr>
            <a:endParaRPr lang="ru-RU" b="1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214414" y="-8878"/>
            <a:ext cx="8001120" cy="785794"/>
          </a:xfrm>
        </p:spPr>
        <p:txBody>
          <a:bodyPr>
            <a:no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1800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</a:rPr>
              <a:t>Опыт компании в создании информационных систем для обеспечения природоохранной деятельности предприятий</a:t>
            </a:r>
          </a:p>
        </p:txBody>
      </p:sp>
      <p:pic>
        <p:nvPicPr>
          <p:cNvPr id="1029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0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001000" y="6357938"/>
            <a:ext cx="508000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6885FA3-B49D-48F6-94D0-5AC831C9025F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ru-RU" sz="1400" b="1" dirty="0" smtClean="0">
              <a:solidFill>
                <a:schemeClr val="bg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50825" y="3001963"/>
            <a:ext cx="3559175" cy="9556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365760" indent="-256032" eaLnBrk="0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Wingdings 3"/>
              <a:buChar char=""/>
              <a:defRPr/>
            </a:pPr>
            <a:r>
              <a:rPr lang="ru-RU" sz="1400" b="1" dirty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Система производственного экологического мониторинга ООО «Оренбурггазпром» (ООО «Газпром добыча Оренбург»)</a:t>
            </a:r>
          </a:p>
        </p:txBody>
      </p:sp>
      <p:graphicFrame>
        <p:nvGraphicFramePr>
          <p:cNvPr id="1026" name="Object 3"/>
          <p:cNvGraphicFramePr>
            <a:graphicFrameLocks noChangeAspect="1"/>
          </p:cNvGraphicFramePr>
          <p:nvPr/>
        </p:nvGraphicFramePr>
        <p:xfrm>
          <a:off x="6448425" y="1155700"/>
          <a:ext cx="1928813" cy="1233488"/>
        </p:xfrm>
        <a:graphic>
          <a:graphicData uri="http://schemas.openxmlformats.org/presentationml/2006/ole">
            <p:oleObj spid="_x0000_s1026" name="Image" r:id="rId6" imgW="342000" imgH="354961" progId="">
              <p:embed/>
            </p:oleObj>
          </a:graphicData>
        </a:graphic>
      </p:graphicFrame>
      <p:pic>
        <p:nvPicPr>
          <p:cNvPr id="25" name="Picture 1043" descr="\\Kouzitcheva\F\Рисунки Фото\Астрахань\АГК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00525" y="1146175"/>
            <a:ext cx="1800225" cy="12096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6" name="TextBox 25"/>
          <p:cNvSpPr txBox="1"/>
          <p:nvPr/>
        </p:nvSpPr>
        <p:spPr>
          <a:xfrm>
            <a:off x="250825" y="1289050"/>
            <a:ext cx="3540125" cy="957263"/>
          </a:xfrm>
          <a:prstGeom prst="rect">
            <a:avLst/>
          </a:prstGeom>
        </p:spPr>
        <p:txBody>
          <a:bodyPr>
            <a:spAutoFit/>
          </a:bodyPr>
          <a:lstStyle/>
          <a:p>
            <a:pPr marL="365760" indent="-256032" eaLnBrk="0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Wingdings 3"/>
              <a:buChar char=""/>
              <a:defRPr/>
            </a:pPr>
            <a:r>
              <a:rPr lang="ru-RU" sz="1400" b="1" dirty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Система производственного экологического мониторинга Астраханского газохимического комплекса </a:t>
            </a:r>
          </a:p>
        </p:txBody>
      </p:sp>
      <p:pic>
        <p:nvPicPr>
          <p:cNvPr id="1034" name="Picture 4" descr="рис-3-3-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00525" y="2647950"/>
            <a:ext cx="1893888" cy="161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5" name="Picture 34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434138" y="2719388"/>
            <a:ext cx="2309812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extBox 14"/>
          <p:cNvSpPr txBox="1"/>
          <p:nvPr/>
        </p:nvSpPr>
        <p:spPr>
          <a:xfrm>
            <a:off x="357188" y="4784725"/>
            <a:ext cx="3571875" cy="9556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365760" indent="-256032" eaLnBrk="0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Wingdings 3"/>
              <a:buChar char=""/>
              <a:defRPr/>
            </a:pPr>
            <a:r>
              <a:rPr lang="ru-RU" sz="1400" b="1" dirty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Система производственного экологического мониторинга ОАО «Нижнекамскнефтехим» и г.Нижнекамска</a:t>
            </a:r>
          </a:p>
        </p:txBody>
      </p:sp>
      <p:pic>
        <p:nvPicPr>
          <p:cNvPr id="1037" name="Picture 32" descr="Untitled-2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318000" y="4572000"/>
            <a:ext cx="1758950" cy="127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8" name="Picture 34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621463" y="4645025"/>
            <a:ext cx="1704975" cy="121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4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001000" y="6357938"/>
            <a:ext cx="508000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6AD5060-CA68-4DAC-A913-2F6AB406301D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ru-RU" sz="1400" b="1" dirty="0" smtClean="0">
              <a:solidFill>
                <a:schemeClr val="bg1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25438" y="881063"/>
            <a:ext cx="3571875" cy="11715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365760" indent="-256032" eaLnBrk="0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Wingdings 3"/>
              <a:buChar char=""/>
              <a:defRPr/>
            </a:pPr>
            <a:r>
              <a:rPr lang="ru-RU" sz="1400" b="1" dirty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Система производственного экологического контроля нефтепроводной системы Каспийского трубопроводного консорциума</a:t>
            </a:r>
          </a:p>
        </p:txBody>
      </p:sp>
      <p:pic>
        <p:nvPicPr>
          <p:cNvPr id="26" name="Picture 2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6250" y="714375"/>
            <a:ext cx="1858963" cy="1289050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grpSp>
        <p:nvGrpSpPr>
          <p:cNvPr id="2" name="Группа 138"/>
          <p:cNvGrpSpPr>
            <a:grpSpLocks/>
          </p:cNvGrpSpPr>
          <p:nvPr/>
        </p:nvGrpSpPr>
        <p:grpSpPr bwMode="auto">
          <a:xfrm>
            <a:off x="6517799" y="714603"/>
            <a:ext cx="2052638" cy="1414463"/>
            <a:chOff x="785786" y="1928802"/>
            <a:chExt cx="5972192" cy="3643322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pic>
          <p:nvPicPr>
            <p:cNvPr id="34" name="Picture 2" descr="C:\Documents and Settings\Necheukhin\Рабочий стол\Презентация СХВ\КтК\КТК Картографический поиск документов (пример) поиск в рамке.bmp"/>
            <p:cNvPicPr>
              <a:picLocks noChangeAspect="1" noChangeArrowheads="1"/>
            </p:cNvPicPr>
            <p:nvPr/>
          </p:nvPicPr>
          <p:blipFill>
            <a:blip r:embed="rId6" cstate="print"/>
            <a:srcRect l="427" t="3104" b="12233"/>
            <a:stretch>
              <a:fillRect/>
            </a:stretch>
          </p:blipFill>
          <p:spPr bwMode="auto">
            <a:xfrm>
              <a:off x="785786" y="1928802"/>
              <a:ext cx="3357915" cy="222852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35" name="Picture 2" descr="C:\Documents and Settings\Necheukhin\Рабочий стол\Презентация СХВ\КтК\КТК Карта трассы трубопровода.bmp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3215308" y="2574868"/>
              <a:ext cx="3542670" cy="2469771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36" name="Picture 2" descr="C:\Documents and Settings\Necheukhin\Рабочий стол\Презентация СХВ\КтК\КТК Система картографического пиоска электронных документов  ПЭМ.bmp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1072156" y="3286358"/>
              <a:ext cx="3307106" cy="228576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sp>
        <p:nvSpPr>
          <p:cNvPr id="39" name="TextBox 38"/>
          <p:cNvSpPr txBox="1"/>
          <p:nvPr/>
        </p:nvSpPr>
        <p:spPr>
          <a:xfrm>
            <a:off x="303213" y="2528888"/>
            <a:ext cx="3571875" cy="1601787"/>
          </a:xfrm>
          <a:prstGeom prst="rect">
            <a:avLst/>
          </a:prstGeom>
        </p:spPr>
        <p:txBody>
          <a:bodyPr>
            <a:spAutoFit/>
          </a:bodyPr>
          <a:lstStyle/>
          <a:p>
            <a:pPr marL="365760" indent="-256032" eaLnBrk="0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Wingdings 3"/>
              <a:buChar char=""/>
              <a:defRPr/>
            </a:pPr>
            <a:r>
              <a:rPr lang="ru-RU" sz="1400" b="1" dirty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Системы управления охраной окружающей среды при строительстве 1-го пускового комплекса МГ «Сахалин-Хабаровск-Владивосток»,</a:t>
            </a:r>
            <a:r>
              <a:rPr lang="ru-RU" sz="1400" b="1" dirty="0"/>
              <a:t> обустройстве и эксплуатации объектов Киринского ГКМ</a:t>
            </a:r>
            <a:endParaRPr lang="ru-RU" sz="1400" b="1" dirty="0"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</a:endParaRPr>
          </a:p>
        </p:txBody>
      </p:sp>
      <p:pic>
        <p:nvPicPr>
          <p:cNvPr id="41" name="Picture 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00500" y="2428875"/>
            <a:ext cx="2416175" cy="1333500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grpSp>
        <p:nvGrpSpPr>
          <p:cNvPr id="11274" name="Группа 11"/>
          <p:cNvGrpSpPr>
            <a:grpSpLocks/>
          </p:cNvGrpSpPr>
          <p:nvPr/>
        </p:nvGrpSpPr>
        <p:grpSpPr bwMode="auto">
          <a:xfrm>
            <a:off x="6521450" y="2501900"/>
            <a:ext cx="2214563" cy="1382713"/>
            <a:chOff x="142875" y="500063"/>
            <a:chExt cx="10072706" cy="6215062"/>
          </a:xfrm>
        </p:grpSpPr>
        <p:pic>
          <p:nvPicPr>
            <p:cNvPr id="43" name="Рисунок 3" descr="5_графический материал + легенда.jpg"/>
            <p:cNvPicPr>
              <a:picLocks noChangeAspect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142875" y="500063"/>
              <a:ext cx="6715136" cy="570843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44" name="Рисунок 43" descr="5.1_графический материал фарш.jpg"/>
            <p:cNvPicPr>
              <a:picLocks noChangeAspect="1"/>
            </p:cNvPicPr>
            <p:nvPr/>
          </p:nvPicPr>
          <p:blipFill>
            <a:blip r:embed="rId11" cstate="print"/>
            <a:srcRect l="12894"/>
            <a:stretch>
              <a:fillRect/>
            </a:stretch>
          </p:blipFill>
          <p:spPr>
            <a:xfrm>
              <a:off x="5926559" y="1213618"/>
              <a:ext cx="2895449" cy="2490307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45" name="Рисунок 4" descr="6_слои.jpg"/>
            <p:cNvPicPr>
              <a:picLocks noChangeAspect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215081" y="1284973"/>
              <a:ext cx="2527202" cy="1855242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46" name="Рисунок 45" descr="4.1_связи элемента.jpg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7146834" y="3432774"/>
              <a:ext cx="3068747" cy="3282351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47" name="Рисунок 46" descr="5.2_графический материал фарш.jpg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4070868" y="3140215"/>
              <a:ext cx="4094069" cy="356777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sp>
        <p:nvSpPr>
          <p:cNvPr id="29" name="Заголовок 2"/>
          <p:cNvSpPr txBox="1">
            <a:spLocks/>
          </p:cNvSpPr>
          <p:nvPr/>
        </p:nvSpPr>
        <p:spPr>
          <a:xfrm>
            <a:off x="1214414" y="-71462"/>
            <a:ext cx="8001120" cy="785794"/>
          </a:xfrm>
          <a:prstGeom prst="rect">
            <a:avLst/>
          </a:prstGeom>
        </p:spPr>
        <p:txBody>
          <a:bodyPr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ea typeface="+mj-ea"/>
                <a:cs typeface="+mj-cs"/>
              </a:rPr>
              <a:t>Опыт компании в создании информационных систем для обеспечения природоохранной деятельности предприятий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85750" y="4572000"/>
            <a:ext cx="3571875" cy="1169988"/>
          </a:xfrm>
          <a:prstGeom prst="rect">
            <a:avLst/>
          </a:prstGeom>
        </p:spPr>
        <p:txBody>
          <a:bodyPr>
            <a:spAutoFit/>
          </a:bodyPr>
          <a:lstStyle/>
          <a:p>
            <a:pPr marL="365760" indent="-256032" eaLnBrk="0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Wingdings 3"/>
              <a:buChar char=""/>
              <a:defRPr/>
            </a:pPr>
            <a:r>
              <a:rPr lang="ru-RU" sz="1400" b="1" dirty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Программный комплекс по формированию отчетности в области охраны окружающей среды ООО «Газпром добыча Ямбург»</a:t>
            </a:r>
          </a:p>
        </p:txBody>
      </p:sp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4327525" y="4143375"/>
            <a:ext cx="4530725" cy="12858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5" name="Picture 3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4575175" y="4572000"/>
            <a:ext cx="4187825" cy="11604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8" name="Picture 17"/>
          <p:cNvPicPr>
            <a:picLocks noChangeAspect="1" noChangeArrowheads="1"/>
          </p:cNvPicPr>
          <p:nvPr/>
        </p:nvPicPr>
        <p:blipFill>
          <a:blip r:embed="rId17" cstate="print"/>
          <a:stretch>
            <a:fillRect/>
          </a:stretch>
        </p:blipFill>
        <p:spPr bwMode="auto">
          <a:xfrm rot="251983">
            <a:off x="5894388" y="5203825"/>
            <a:ext cx="1673225" cy="10636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7" name="Picture 16"/>
          <p:cNvPicPr>
            <a:picLocks noChangeAspect="1" noChangeArrowheads="1"/>
          </p:cNvPicPr>
          <p:nvPr/>
        </p:nvPicPr>
        <p:blipFill>
          <a:blip r:embed="rId18" cstate="print"/>
          <a:stretch>
            <a:fillRect/>
          </a:stretch>
        </p:blipFill>
        <p:spPr bwMode="auto">
          <a:xfrm>
            <a:off x="5440363" y="5073650"/>
            <a:ext cx="1982787" cy="11414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Picture 2" descr="D:\necheukhinwork\Работы\Патенты\Свидетельства ИС\Свидетельство ИАС УООС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6113" y="928688"/>
            <a:ext cx="915987" cy="12858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8" name="Picture 2" descr="D:\necheukhinwork\Работы\Патенты\Свидетельства ИС\Свидетельство ИАС УООС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8513" y="1081088"/>
            <a:ext cx="915987" cy="12858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8" name="Прямоугольник 67"/>
          <p:cNvSpPr/>
          <p:nvPr/>
        </p:nvSpPr>
        <p:spPr>
          <a:xfrm>
            <a:off x="0" y="5106988"/>
            <a:ext cx="9144000" cy="17510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40" name="Содержимое 1"/>
          <p:cNvSpPr>
            <a:spLocks noGrp="1"/>
          </p:cNvSpPr>
          <p:nvPr>
            <p:ph idx="1"/>
          </p:nvPr>
        </p:nvSpPr>
        <p:spPr>
          <a:xfrm>
            <a:off x="214313" y="5527675"/>
            <a:ext cx="8572500" cy="285750"/>
          </a:xfrm>
          <a:solidFill>
            <a:schemeClr val="bg1"/>
          </a:solidFill>
        </p:spPr>
        <p:txBody>
          <a:bodyPr>
            <a:noAutofit/>
          </a:bodyPr>
          <a:lstStyle/>
          <a:p>
            <a:pPr marL="365760" indent="-256032" eaLnBrk="1" fontAlgn="auto">
              <a:spcAft>
                <a:spcPts val="0"/>
              </a:spcAft>
              <a:buSzPct val="75000"/>
              <a:buFont typeface="Wingdings 3"/>
              <a:buChar char=""/>
              <a:defRPr/>
            </a:pPr>
            <a:r>
              <a:rPr lang="ru-RU" sz="1300" b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charset="0"/>
              </a:rPr>
              <a:t>1992</a:t>
            </a:r>
          </a:p>
          <a:p>
            <a:pPr marL="365760" indent="-256032" eaLnBrk="1" fontAlgn="auto">
              <a:spcAft>
                <a:spcPts val="0"/>
              </a:spcAft>
              <a:buSzPct val="75000"/>
              <a:buFont typeface="Wingdings 3"/>
              <a:buChar char=""/>
              <a:defRPr/>
            </a:pPr>
            <a:endParaRPr lang="ru-RU" sz="1300" b="1" dirty="0" smtClean="0">
              <a:solidFill>
                <a:srgbClr val="5C5C5C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graphicFrame>
        <p:nvGraphicFramePr>
          <p:cNvPr id="33" name="Схема 32"/>
          <p:cNvGraphicFramePr/>
          <p:nvPr/>
        </p:nvGraphicFramePr>
        <p:xfrm>
          <a:off x="71406" y="714356"/>
          <a:ext cx="9001156" cy="51038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64" name="Picture 2" descr="D:\necheukhinwork\Работы\Патенты\Свидетельства ИС\Свидетельство ИАС УООС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1150" y="3443288"/>
            <a:ext cx="915988" cy="12858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3" name="Picture 2" descr="D:\necheukhinwork\Работы\Патенты\Свидетельства ИС\Свидетельство ИАС УООС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16888" y="3571875"/>
            <a:ext cx="915987" cy="12858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297" name="Picture 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8" name="Picture 2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4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001000" y="6357938"/>
            <a:ext cx="508000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8B3D5DB-1A78-4A89-89AE-04E013A375AA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ru-RU" sz="1400" b="1" dirty="0" smtClean="0">
              <a:solidFill>
                <a:schemeClr val="bg1"/>
              </a:solidFill>
            </a:endParaRPr>
          </a:p>
        </p:txBody>
      </p:sp>
      <p:sp>
        <p:nvSpPr>
          <p:cNvPr id="29" name="Заголовок 2"/>
          <p:cNvSpPr txBox="1">
            <a:spLocks/>
          </p:cNvSpPr>
          <p:nvPr/>
        </p:nvSpPr>
        <p:spPr>
          <a:xfrm>
            <a:off x="1276974" y="-44414"/>
            <a:ext cx="7643866" cy="571504"/>
          </a:xfrm>
          <a:prstGeom prst="rect">
            <a:avLst/>
          </a:prstGeom>
        </p:spPr>
        <p:txBody>
          <a:bodyPr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ea typeface="+mj-ea"/>
                <a:cs typeface="+mj-cs"/>
              </a:rPr>
              <a:t>Разработка новых программных продуктов</a:t>
            </a:r>
          </a:p>
        </p:txBody>
      </p:sp>
      <p:sp>
        <p:nvSpPr>
          <p:cNvPr id="37" name="Овал 36"/>
          <p:cNvSpPr/>
          <p:nvPr/>
        </p:nvSpPr>
        <p:spPr>
          <a:xfrm>
            <a:off x="1330325" y="4357688"/>
            <a:ext cx="39688" cy="52387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42" name="Содержимое 1"/>
          <p:cNvSpPr txBox="1">
            <a:spLocks/>
          </p:cNvSpPr>
          <p:nvPr/>
        </p:nvSpPr>
        <p:spPr bwMode="auto">
          <a:xfrm>
            <a:off x="1500188" y="5527675"/>
            <a:ext cx="1000125" cy="2857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65760" indent="-256032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75000"/>
              <a:buFont typeface="Wingdings 3"/>
              <a:buChar char=""/>
              <a:defRPr/>
            </a:pPr>
            <a:r>
              <a:rPr lang="ru-RU" sz="1300" b="1" dirty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1998</a:t>
            </a:r>
          </a:p>
          <a:p>
            <a:pPr marL="365760" indent="-256032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75000"/>
              <a:buFont typeface="Wingdings 3"/>
              <a:buChar char=""/>
              <a:defRPr/>
            </a:pPr>
            <a:endParaRPr lang="ru-RU" sz="1300" b="1" dirty="0">
              <a:solidFill>
                <a:srgbClr val="5C5C5C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48" name="Содержимое 1"/>
          <p:cNvSpPr txBox="1">
            <a:spLocks/>
          </p:cNvSpPr>
          <p:nvPr/>
        </p:nvSpPr>
        <p:spPr bwMode="auto">
          <a:xfrm>
            <a:off x="3000375" y="5527675"/>
            <a:ext cx="1000125" cy="2857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65760" indent="-256032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75000"/>
              <a:buFont typeface="Wingdings 3"/>
              <a:buChar char=""/>
              <a:defRPr/>
            </a:pPr>
            <a:r>
              <a:rPr lang="ru-RU" sz="1300" b="1" dirty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2003</a:t>
            </a:r>
          </a:p>
          <a:p>
            <a:pPr marL="365760" indent="-256032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75000"/>
              <a:buFont typeface="Wingdings 3"/>
              <a:buChar char=""/>
              <a:defRPr/>
            </a:pPr>
            <a:endParaRPr lang="ru-RU" sz="1300" b="1" dirty="0">
              <a:solidFill>
                <a:srgbClr val="5C5C5C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49" name="Содержимое 1"/>
          <p:cNvSpPr txBox="1">
            <a:spLocks/>
          </p:cNvSpPr>
          <p:nvPr/>
        </p:nvSpPr>
        <p:spPr bwMode="auto">
          <a:xfrm>
            <a:off x="4429125" y="5527675"/>
            <a:ext cx="1000125" cy="2857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65760" indent="-256032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75000"/>
              <a:buFont typeface="Wingdings 3"/>
              <a:buChar char=""/>
              <a:defRPr/>
            </a:pPr>
            <a:r>
              <a:rPr lang="ru-RU" sz="1300" b="1" dirty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2007</a:t>
            </a:r>
          </a:p>
          <a:p>
            <a:pPr marL="365760" indent="-256032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75000"/>
              <a:buFont typeface="Wingdings 3"/>
              <a:buChar char=""/>
              <a:defRPr/>
            </a:pPr>
            <a:endParaRPr lang="ru-RU" sz="1300" b="1" dirty="0">
              <a:solidFill>
                <a:srgbClr val="5C5C5C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50" name="Содержимое 1"/>
          <p:cNvSpPr txBox="1">
            <a:spLocks/>
          </p:cNvSpPr>
          <p:nvPr/>
        </p:nvSpPr>
        <p:spPr bwMode="auto">
          <a:xfrm>
            <a:off x="5786438" y="5527675"/>
            <a:ext cx="1000125" cy="2857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65760" indent="-256032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75000"/>
              <a:buFont typeface="Wingdings 3"/>
              <a:buChar char=""/>
              <a:defRPr/>
            </a:pPr>
            <a:r>
              <a:rPr lang="ru-RU" sz="1300" b="1" dirty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2012</a:t>
            </a:r>
          </a:p>
          <a:p>
            <a:pPr marL="365760" indent="-256032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75000"/>
              <a:buFont typeface="Wingdings 3"/>
              <a:buChar char=""/>
              <a:defRPr/>
            </a:pPr>
            <a:endParaRPr lang="ru-RU" sz="1300" b="1" dirty="0">
              <a:solidFill>
                <a:srgbClr val="5C5C5C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51" name="Содержимое 1"/>
          <p:cNvSpPr txBox="1">
            <a:spLocks/>
          </p:cNvSpPr>
          <p:nvPr/>
        </p:nvSpPr>
        <p:spPr bwMode="auto">
          <a:xfrm>
            <a:off x="7286625" y="5527675"/>
            <a:ext cx="1000125" cy="2857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65760" indent="-256032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75000"/>
              <a:buFont typeface="Wingdings 3"/>
              <a:buChar char=""/>
              <a:defRPr/>
            </a:pPr>
            <a:r>
              <a:rPr lang="ru-RU" sz="1300" b="1" dirty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2014</a:t>
            </a:r>
          </a:p>
          <a:p>
            <a:pPr marL="365760" indent="-256032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75000"/>
              <a:buFont typeface="Wingdings 3"/>
              <a:buChar char=""/>
              <a:defRPr/>
            </a:pPr>
            <a:endParaRPr lang="ru-RU" sz="1300" b="1" dirty="0">
              <a:solidFill>
                <a:srgbClr val="5C5C5C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32" name="Стрелка вправо 31"/>
          <p:cNvSpPr/>
          <p:nvPr/>
        </p:nvSpPr>
        <p:spPr>
          <a:xfrm>
            <a:off x="187325" y="5697538"/>
            <a:ext cx="8858250" cy="374650"/>
          </a:xfrm>
          <a:prstGeom prst="rightArrow">
            <a:avLst>
              <a:gd name="adj1" fmla="val 67572"/>
              <a:gd name="adj2" fmla="val 64022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300" b="1" dirty="0">
                <a:solidFill>
                  <a:schemeClr val="tx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charset="0"/>
              </a:rPr>
              <a:t>Эволюция программного обеспечения ЗАО «НПФ «ДИЭМ»</a:t>
            </a:r>
          </a:p>
        </p:txBody>
      </p:sp>
      <p:sp>
        <p:nvSpPr>
          <p:cNvPr id="52" name="Овал 51"/>
          <p:cNvSpPr/>
          <p:nvPr/>
        </p:nvSpPr>
        <p:spPr>
          <a:xfrm>
            <a:off x="219075" y="5716588"/>
            <a:ext cx="39688" cy="52387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56" name="Овал 55"/>
          <p:cNvSpPr/>
          <p:nvPr/>
        </p:nvSpPr>
        <p:spPr>
          <a:xfrm>
            <a:off x="4505325" y="2714625"/>
            <a:ext cx="66675" cy="71438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57" name="Выноска 3 (без границы) 56"/>
          <p:cNvSpPr/>
          <p:nvPr/>
        </p:nvSpPr>
        <p:spPr>
          <a:xfrm>
            <a:off x="3687763" y="3643313"/>
            <a:ext cx="2357437" cy="642937"/>
          </a:xfrm>
          <a:prstGeom prst="callout3">
            <a:avLst>
              <a:gd name="adj1" fmla="val -8312"/>
              <a:gd name="adj2" fmla="val 42638"/>
              <a:gd name="adj3" fmla="val -32886"/>
              <a:gd name="adj4" fmla="val 36409"/>
              <a:gd name="adj5" fmla="val -88284"/>
              <a:gd name="adj6" fmla="val 36214"/>
              <a:gd name="adj7" fmla="val -131682"/>
              <a:gd name="adj8" fmla="val 35801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100" dirty="0">
                <a:solidFill>
                  <a:schemeClr val="tx1"/>
                </a:solidFill>
                <a:latin typeface="Arial" charset="0"/>
              </a:rPr>
              <a:t>Регистрация программного продукта «Автоматизированное рабочее место эколога» (АРМ-Э)</a:t>
            </a:r>
          </a:p>
        </p:txBody>
      </p:sp>
      <p:sp>
        <p:nvSpPr>
          <p:cNvPr id="59" name="Выноска 3 (без границы) 58"/>
          <p:cNvSpPr/>
          <p:nvPr/>
        </p:nvSpPr>
        <p:spPr>
          <a:xfrm>
            <a:off x="1071563" y="1214438"/>
            <a:ext cx="3259137" cy="1000125"/>
          </a:xfrm>
          <a:prstGeom prst="callout3">
            <a:avLst>
              <a:gd name="adj1" fmla="val 52443"/>
              <a:gd name="adj2" fmla="val 103435"/>
              <a:gd name="adj3" fmla="val 52723"/>
              <a:gd name="adj4" fmla="val 112018"/>
              <a:gd name="adj5" fmla="val 53506"/>
              <a:gd name="adj6" fmla="val 114772"/>
              <a:gd name="adj7" fmla="val 116886"/>
              <a:gd name="adj8" fmla="val 137925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100" dirty="0">
                <a:solidFill>
                  <a:schemeClr val="tx1"/>
                </a:solidFill>
                <a:latin typeface="Arial" charset="0"/>
              </a:rPr>
              <a:t>Разработка информационно-аналитической системы производственного экологического мониторинга и контроля (ИАС ПЭМиК), регистрация программного продукта «Автоматизированная система обработки лабораторных данных» (АСОЛД)</a:t>
            </a:r>
          </a:p>
        </p:txBody>
      </p:sp>
      <p:sp>
        <p:nvSpPr>
          <p:cNvPr id="61" name="Выноска 3 (без границы) 60"/>
          <p:cNvSpPr/>
          <p:nvPr/>
        </p:nvSpPr>
        <p:spPr>
          <a:xfrm>
            <a:off x="6688138" y="3786188"/>
            <a:ext cx="1928812" cy="642937"/>
          </a:xfrm>
          <a:prstGeom prst="callout3">
            <a:avLst>
              <a:gd name="adj1" fmla="val -9693"/>
              <a:gd name="adj2" fmla="val 19667"/>
              <a:gd name="adj3" fmla="val -32287"/>
              <a:gd name="adj4" fmla="val 11481"/>
              <a:gd name="adj5" fmla="val -68400"/>
              <a:gd name="adj6" fmla="val 656"/>
              <a:gd name="adj7" fmla="val -249762"/>
              <a:gd name="adj8" fmla="val -12003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100" dirty="0">
                <a:solidFill>
                  <a:schemeClr val="tx1"/>
                </a:solidFill>
                <a:latin typeface="Arial" charset="0"/>
              </a:rPr>
              <a:t>Регистрация программного продукта «Экологическая отчетность предприятия»</a:t>
            </a:r>
          </a:p>
        </p:txBody>
      </p:sp>
      <p:sp>
        <p:nvSpPr>
          <p:cNvPr id="66" name="Выноска 3 (без границы) 65"/>
          <p:cNvSpPr/>
          <p:nvPr/>
        </p:nvSpPr>
        <p:spPr>
          <a:xfrm>
            <a:off x="1687513" y="4929188"/>
            <a:ext cx="4214812" cy="500062"/>
          </a:xfrm>
          <a:prstGeom prst="callout3">
            <a:avLst>
              <a:gd name="adj1" fmla="val 56585"/>
              <a:gd name="adj2" fmla="val 461"/>
              <a:gd name="adj3" fmla="val 24713"/>
              <a:gd name="adj4" fmla="val -6165"/>
              <a:gd name="adj5" fmla="val -9974"/>
              <a:gd name="adj6" fmla="val -7636"/>
              <a:gd name="adj7" fmla="val -111956"/>
              <a:gd name="adj8" fmla="val -8062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100" dirty="0">
                <a:solidFill>
                  <a:schemeClr val="tx1"/>
                </a:solidFill>
                <a:latin typeface="Arial" charset="0"/>
              </a:rPr>
              <a:t>Разработка первого серийного программного обеспечения компании для сбора и обработки экологических данных от автоматизированных измерительных звеньев</a:t>
            </a:r>
          </a:p>
        </p:txBody>
      </p:sp>
      <p:sp>
        <p:nvSpPr>
          <p:cNvPr id="67" name="Выноска 3 (без границы) 66"/>
          <p:cNvSpPr/>
          <p:nvPr/>
        </p:nvSpPr>
        <p:spPr>
          <a:xfrm>
            <a:off x="187325" y="2786063"/>
            <a:ext cx="1928813" cy="500062"/>
          </a:xfrm>
          <a:prstGeom prst="callout3">
            <a:avLst>
              <a:gd name="adj1" fmla="val 55993"/>
              <a:gd name="adj2" fmla="val 100673"/>
              <a:gd name="adj3" fmla="val 55218"/>
              <a:gd name="adj4" fmla="val 109322"/>
              <a:gd name="adj5" fmla="val 81307"/>
              <a:gd name="adj6" fmla="val 110904"/>
              <a:gd name="adj7" fmla="val 180179"/>
              <a:gd name="adj8" fmla="val 116054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100" dirty="0">
                <a:solidFill>
                  <a:schemeClr val="tx1"/>
                </a:solidFill>
                <a:latin typeface="Arial" charset="0"/>
              </a:rPr>
              <a:t>Разработка информационных систем экологического контроля</a:t>
            </a:r>
          </a:p>
        </p:txBody>
      </p:sp>
      <p:pic>
        <p:nvPicPr>
          <p:cNvPr id="56322" name="Picture 2" descr="D:\necheukhinwork\Работы\Патенты\Свидетельства ИС\Свидетельство ИАС УООС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02450" y="428625"/>
            <a:ext cx="915988" cy="12858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2" name="Выноска 3 (без границы) 61"/>
          <p:cNvSpPr/>
          <p:nvPr/>
        </p:nvSpPr>
        <p:spPr>
          <a:xfrm>
            <a:off x="4187825" y="571500"/>
            <a:ext cx="3000375" cy="642938"/>
          </a:xfrm>
          <a:prstGeom prst="callout3">
            <a:avLst>
              <a:gd name="adj1" fmla="val 108825"/>
              <a:gd name="adj2" fmla="val 50482"/>
              <a:gd name="adj3" fmla="val 127712"/>
              <a:gd name="adj4" fmla="val 50548"/>
              <a:gd name="adj5" fmla="val 161697"/>
              <a:gd name="adj6" fmla="val 65937"/>
              <a:gd name="adj7" fmla="val 219591"/>
              <a:gd name="adj8" fmla="val 102048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100" dirty="0">
                <a:solidFill>
                  <a:schemeClr val="tx1"/>
                </a:solidFill>
                <a:latin typeface="Arial" charset="0"/>
              </a:rPr>
              <a:t>Регистрация программных продукта «Информационно-аналитическая система управления охраной окружающей среды» (ИАС УООС)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-142875" y="6081713"/>
            <a:ext cx="4643438" cy="276225"/>
          </a:xfrm>
          <a:prstGeom prst="rect">
            <a:avLst/>
          </a:prstGeom>
        </p:spPr>
        <p:txBody>
          <a:bodyPr>
            <a:spAutoFit/>
          </a:bodyPr>
          <a:lstStyle/>
          <a:p>
            <a:pPr marL="365760" indent="-256032" eaLnBrk="0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Wingdings 3"/>
              <a:buChar char=""/>
              <a:defRPr/>
            </a:pPr>
            <a:r>
              <a:rPr lang="ru-RU" sz="1200" b="1" i="1" dirty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От автоматизации измерительных средств…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5214938" y="6072188"/>
            <a:ext cx="3929062" cy="276225"/>
          </a:xfrm>
          <a:prstGeom prst="rect">
            <a:avLst/>
          </a:prstGeom>
        </p:spPr>
        <p:txBody>
          <a:bodyPr>
            <a:spAutoFit/>
          </a:bodyPr>
          <a:lstStyle/>
          <a:p>
            <a:pPr marL="365760" indent="-256032" eaLnBrk="0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defRPr/>
            </a:pPr>
            <a:r>
              <a:rPr lang="ru-RU" sz="1200" b="1" i="1" dirty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…к комплексной информационной поддержке</a:t>
            </a:r>
          </a:p>
        </p:txBody>
      </p:sp>
      <p:sp>
        <p:nvSpPr>
          <p:cNvPr id="72" name="Овал 71"/>
          <p:cNvSpPr/>
          <p:nvPr/>
        </p:nvSpPr>
        <p:spPr>
          <a:xfrm>
            <a:off x="5643563" y="2357438"/>
            <a:ext cx="71437" cy="71437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73" name="Овал 72"/>
          <p:cNvSpPr/>
          <p:nvPr/>
        </p:nvSpPr>
        <p:spPr>
          <a:xfrm>
            <a:off x="6418263" y="2133600"/>
            <a:ext cx="71437" cy="71438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74" name="Овал 73"/>
          <p:cNvSpPr/>
          <p:nvPr/>
        </p:nvSpPr>
        <p:spPr>
          <a:xfrm>
            <a:off x="7223125" y="1962150"/>
            <a:ext cx="71438" cy="71438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75" name="Овал 74"/>
          <p:cNvSpPr/>
          <p:nvPr/>
        </p:nvSpPr>
        <p:spPr>
          <a:xfrm>
            <a:off x="2389188" y="3627438"/>
            <a:ext cx="66675" cy="71437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76" name="Овал 75"/>
          <p:cNvSpPr/>
          <p:nvPr/>
        </p:nvSpPr>
        <p:spPr>
          <a:xfrm>
            <a:off x="1314450" y="4357688"/>
            <a:ext cx="66675" cy="71437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77" name="Овал 76"/>
          <p:cNvSpPr/>
          <p:nvPr/>
        </p:nvSpPr>
        <p:spPr>
          <a:xfrm>
            <a:off x="193675" y="5692775"/>
            <a:ext cx="66675" cy="71438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pic>
        <p:nvPicPr>
          <p:cNvPr id="12325" name="Picture 2"/>
          <p:cNvPicPr>
            <a:picLocks noChangeAspect="1" noChangeArrowheads="1"/>
          </p:cNvPicPr>
          <p:nvPr/>
        </p:nvPicPr>
        <p:blipFill>
          <a:blip r:embed="rId11" cstate="print"/>
          <a:srcRect l="6284" t="14349" r="75604" b="13657"/>
          <a:stretch>
            <a:fillRect/>
          </a:stretch>
        </p:blipFill>
        <p:spPr bwMode="auto">
          <a:xfrm>
            <a:off x="176213" y="5514975"/>
            <a:ext cx="142875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4929188" y="928688"/>
            <a:ext cx="357187" cy="535781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ИАС 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b="1" dirty="0">
              <a:solidFill>
                <a:schemeClr val="tx1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Arial" pitchFamily="34" charset="0"/>
              <a:ea typeface="+mj-ea"/>
              <a:cs typeface="Arial" pitchFamily="34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УООС</a:t>
            </a:r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7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143875" y="6357938"/>
            <a:ext cx="365125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44E3209-1816-4E01-BF83-F0A794CCEE51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ru-RU" sz="1400" b="1" dirty="0" smtClean="0">
              <a:solidFill>
                <a:schemeClr val="bg1"/>
              </a:solidFill>
            </a:endParaRPr>
          </a:p>
        </p:txBody>
      </p:sp>
      <p:sp>
        <p:nvSpPr>
          <p:cNvPr id="8" name="Заголовок 2"/>
          <p:cNvSpPr>
            <a:spLocks noGrp="1"/>
          </p:cNvSpPr>
          <p:nvPr>
            <p:ph type="title"/>
          </p:nvPr>
        </p:nvSpPr>
        <p:spPr>
          <a:xfrm>
            <a:off x="1285852" y="116632"/>
            <a:ext cx="7715304" cy="500066"/>
          </a:xfrm>
        </p:spPr>
        <p:txBody>
          <a:bodyPr>
            <a:no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1800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</a:rPr>
              <a:t>аспекты информатизации управления в области ООС</a:t>
            </a:r>
            <a:br>
              <a:rPr lang="ru-RU" sz="1800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</a:rPr>
            </a:br>
            <a:endParaRPr lang="ru-RU" sz="1800" cap="all" dirty="0">
              <a:ln w="0"/>
              <a:solidFill>
                <a:schemeClr val="accent1">
                  <a:tint val="75000"/>
                  <a:shade val="75000"/>
                  <a:satMod val="170000"/>
                </a:schemeClr>
              </a:solidFill>
              <a:effectLst/>
            </a:endParaRPr>
          </a:p>
        </p:txBody>
      </p:sp>
      <p:sp>
        <p:nvSpPr>
          <p:cNvPr id="10" name="Нашивка 9"/>
          <p:cNvSpPr/>
          <p:nvPr/>
        </p:nvSpPr>
        <p:spPr>
          <a:xfrm>
            <a:off x="71438" y="1000125"/>
            <a:ext cx="4786312" cy="785813"/>
          </a:xfrm>
          <a:prstGeom prst="chevro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85725" algn="just" eaLnBrk="0" hangingPunct="0">
              <a:buClr>
                <a:schemeClr val="accent1"/>
              </a:buClr>
              <a:buSzPct val="100000"/>
              <a:defRPr/>
            </a:pPr>
            <a:r>
              <a:rPr lang="ru-RU" sz="1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Отсутствие кадровых ресурсов для обработки больших объемов экологической информации и формирования отчетности</a:t>
            </a:r>
          </a:p>
        </p:txBody>
      </p:sp>
      <p:sp>
        <p:nvSpPr>
          <p:cNvPr id="11" name="Нашивка 10"/>
          <p:cNvSpPr/>
          <p:nvPr/>
        </p:nvSpPr>
        <p:spPr>
          <a:xfrm>
            <a:off x="0" y="2332038"/>
            <a:ext cx="4857750" cy="857250"/>
          </a:xfrm>
          <a:prstGeom prst="chevro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85725" algn="just" eaLnBrk="0" hangingPunct="0">
              <a:buClr>
                <a:schemeClr val="accent1"/>
              </a:buClr>
              <a:buSzPct val="100000"/>
              <a:defRPr/>
            </a:pPr>
            <a:r>
              <a:rPr lang="ru-RU" sz="1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Территориальная распределенность подразделений и объектов контроля; необходимость систематизации  различных видов экологической информации</a:t>
            </a:r>
          </a:p>
        </p:txBody>
      </p:sp>
      <p:sp>
        <p:nvSpPr>
          <p:cNvPr id="13" name="Нашивка 12"/>
          <p:cNvSpPr/>
          <p:nvPr/>
        </p:nvSpPr>
        <p:spPr>
          <a:xfrm>
            <a:off x="0" y="5426075"/>
            <a:ext cx="4857750" cy="785813"/>
          </a:xfrm>
          <a:prstGeom prst="chevro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180975" algn="just" eaLnBrk="0" hangingPunct="0">
              <a:buClr>
                <a:schemeClr val="accent1"/>
              </a:buClr>
              <a:buSzPct val="100000"/>
              <a:defRPr/>
            </a:pPr>
            <a:r>
              <a:rPr lang="ru-RU" sz="1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Высокая трудоемкость процессов заполнения первичной учетной документации, форм госстатотчетности, расчета платы за НВОС</a:t>
            </a:r>
          </a:p>
        </p:txBody>
      </p:sp>
      <p:sp>
        <p:nvSpPr>
          <p:cNvPr id="14" name="Нашивка 13"/>
          <p:cNvSpPr/>
          <p:nvPr/>
        </p:nvSpPr>
        <p:spPr>
          <a:xfrm>
            <a:off x="0" y="3736975"/>
            <a:ext cx="4857750" cy="1143000"/>
          </a:xfrm>
          <a:prstGeom prst="chevro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85725" algn="just" eaLnBrk="0" hangingPunct="0">
              <a:buClr>
                <a:schemeClr val="accent1"/>
              </a:buClr>
              <a:buSzPct val="100000"/>
              <a:defRPr/>
            </a:pPr>
            <a:r>
              <a:rPr lang="ru-RU" sz="1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Необходимость контроля за соблюдением проектных решений в части охраны окружающей среды, проведения производственного экологического мониторинга и контроля в период эксплуатации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357188" y="679450"/>
            <a:ext cx="4071937" cy="3079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365760" indent="-256032" algn="just" eaLnBrk="0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Wingdings 3"/>
              <a:buChar char=""/>
              <a:defRPr/>
            </a:pPr>
            <a:r>
              <a:rPr lang="ru-RU" sz="1400" b="1" dirty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Проблемные области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5429250" y="642938"/>
            <a:ext cx="4071938" cy="3079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365760" indent="-256032" algn="just" eaLnBrk="0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Wingdings 3"/>
              <a:buChar char=""/>
              <a:defRPr/>
            </a:pPr>
            <a:r>
              <a:rPr lang="ru-RU" sz="1400" b="1" dirty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Возможности информатизации</a:t>
            </a:r>
          </a:p>
        </p:txBody>
      </p:sp>
      <p:sp>
        <p:nvSpPr>
          <p:cNvPr id="19" name="Штриховая стрелка вправо 18"/>
          <p:cNvSpPr/>
          <p:nvPr/>
        </p:nvSpPr>
        <p:spPr>
          <a:xfrm>
            <a:off x="5429250" y="928688"/>
            <a:ext cx="3643313" cy="987425"/>
          </a:xfrm>
          <a:prstGeom prst="stripedRightArrow">
            <a:avLst>
              <a:gd name="adj1" fmla="val 99257"/>
              <a:gd name="adj2" fmla="val 23026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85725" algn="just" eaLnBrk="0" hangingPunct="0">
              <a:buClr>
                <a:schemeClr val="accent1"/>
              </a:buClr>
              <a:buSzPct val="100000"/>
              <a:defRPr/>
            </a:pPr>
            <a:r>
              <a:rPr lang="ru-RU" sz="1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Разработка  алгоритмов  автоматизированной обработки данных, систематизация информации с использованием справочников и атрибутов </a:t>
            </a:r>
          </a:p>
        </p:txBody>
      </p:sp>
      <p:sp>
        <p:nvSpPr>
          <p:cNvPr id="20" name="Штриховая стрелка вправо 19"/>
          <p:cNvSpPr/>
          <p:nvPr/>
        </p:nvSpPr>
        <p:spPr>
          <a:xfrm>
            <a:off x="5429250" y="2303463"/>
            <a:ext cx="3643313" cy="928687"/>
          </a:xfrm>
          <a:prstGeom prst="stripedRightArrow">
            <a:avLst>
              <a:gd name="adj1" fmla="val 99257"/>
              <a:gd name="adj2" fmla="val 23026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85725" algn="just" eaLnBrk="0" hangingPunct="0">
              <a:buClr>
                <a:schemeClr val="accent1"/>
              </a:buClr>
              <a:buSzPct val="100000"/>
              <a:defRPr/>
            </a:pPr>
            <a:r>
              <a:rPr lang="ru-RU" sz="1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Использование современных </a:t>
            </a:r>
            <a:r>
              <a:rPr lang="en-US" sz="1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web-</a:t>
            </a:r>
            <a:r>
              <a:rPr lang="ru-RU" sz="1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технологий для создания единого информационного портала</a:t>
            </a:r>
          </a:p>
        </p:txBody>
      </p:sp>
      <p:sp>
        <p:nvSpPr>
          <p:cNvPr id="22" name="Штриховая стрелка вправо 21"/>
          <p:cNvSpPr/>
          <p:nvPr/>
        </p:nvSpPr>
        <p:spPr>
          <a:xfrm>
            <a:off x="5500688" y="5346700"/>
            <a:ext cx="3643312" cy="928688"/>
          </a:xfrm>
          <a:prstGeom prst="stripedRightArrow">
            <a:avLst>
              <a:gd name="adj1" fmla="val 99257"/>
              <a:gd name="adj2" fmla="val 23026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85725" algn="just" eaLnBrk="0" hangingPunct="0">
              <a:buClr>
                <a:schemeClr val="accent1"/>
              </a:buClr>
              <a:buSzPct val="100000"/>
              <a:tabLst>
                <a:tab pos="266700" algn="l"/>
              </a:tabLst>
              <a:defRPr/>
            </a:pPr>
            <a:r>
              <a:rPr lang="ru-RU" sz="1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Снижение трудозатрат за счет автоматизации заполнения отчетных форм, разработки шаблонов ввода информации</a:t>
            </a:r>
          </a:p>
        </p:txBody>
      </p:sp>
      <p:sp>
        <p:nvSpPr>
          <p:cNvPr id="23" name="Штриховая стрелка вправо 22"/>
          <p:cNvSpPr/>
          <p:nvPr/>
        </p:nvSpPr>
        <p:spPr>
          <a:xfrm>
            <a:off x="5429250" y="3841750"/>
            <a:ext cx="3643313" cy="928688"/>
          </a:xfrm>
          <a:prstGeom prst="stripedRightArrow">
            <a:avLst>
              <a:gd name="adj1" fmla="val 99257"/>
              <a:gd name="adj2" fmla="val 23026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85725" algn="just" eaLnBrk="0" hangingPunct="0">
              <a:buClr>
                <a:schemeClr val="accent1"/>
              </a:buClr>
              <a:buSzPct val="100000"/>
              <a:defRPr/>
            </a:pPr>
            <a:r>
              <a:rPr lang="ru-RU" sz="1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Применение ГИС-технологий, использование комплексных критериев оценки и фильтров</a:t>
            </a:r>
          </a:p>
        </p:txBody>
      </p:sp>
      <p:pic>
        <p:nvPicPr>
          <p:cNvPr id="13329" name="Picture 2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428625"/>
            <a:ext cx="871538" cy="78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/>
        </p:nvSpPr>
        <p:spPr>
          <a:xfrm>
            <a:off x="214313" y="571500"/>
            <a:ext cx="2428875" cy="564356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285852" y="-142900"/>
            <a:ext cx="8001120" cy="785794"/>
          </a:xfrm>
        </p:spPr>
        <p:txBody>
          <a:bodyPr>
            <a:no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1800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</a:rPr>
              <a:t>Структура и задачи программных комплексов </a:t>
            </a:r>
          </a:p>
        </p:txBody>
      </p:sp>
      <p:pic>
        <p:nvPicPr>
          <p:cNvPr id="14341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7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072438" y="6357938"/>
            <a:ext cx="436562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DB0CA16-B096-4BB1-87E2-7F1BC0EC0BA0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ru-RU" sz="1400" b="1" dirty="0" smtClean="0">
              <a:solidFill>
                <a:schemeClr val="bg1"/>
              </a:solidFill>
            </a:endParaRPr>
          </a:p>
        </p:txBody>
      </p:sp>
      <p:sp>
        <p:nvSpPr>
          <p:cNvPr id="20" name="Нашивка 19"/>
          <p:cNvSpPr/>
          <p:nvPr/>
        </p:nvSpPr>
        <p:spPr>
          <a:xfrm rot="10800000">
            <a:off x="2786063" y="500063"/>
            <a:ext cx="714375" cy="1143000"/>
          </a:xfrm>
          <a:prstGeom prst="chevro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4" name="Прямоугольник с двумя вырезанными противолежащими углами 23"/>
          <p:cNvSpPr/>
          <p:nvPr/>
        </p:nvSpPr>
        <p:spPr>
          <a:xfrm>
            <a:off x="357188" y="785813"/>
            <a:ext cx="2143125" cy="500062"/>
          </a:xfrm>
          <a:prstGeom prst="snip2Diag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/>
              <a:t>«АРМ-Э»</a:t>
            </a:r>
          </a:p>
        </p:txBody>
      </p:sp>
      <p:sp>
        <p:nvSpPr>
          <p:cNvPr id="25" name="Прямоугольник с двумя вырезанными противолежащими углами 24"/>
          <p:cNvSpPr/>
          <p:nvPr/>
        </p:nvSpPr>
        <p:spPr>
          <a:xfrm>
            <a:off x="285750" y="3429000"/>
            <a:ext cx="2143125" cy="625475"/>
          </a:xfrm>
          <a:prstGeom prst="snip2Diag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/>
              <a:t>«ИАС ПЭМиК»</a:t>
            </a:r>
          </a:p>
        </p:txBody>
      </p:sp>
      <p:sp>
        <p:nvSpPr>
          <p:cNvPr id="13" name="Содержимое 1"/>
          <p:cNvSpPr txBox="1">
            <a:spLocks/>
          </p:cNvSpPr>
          <p:nvPr/>
        </p:nvSpPr>
        <p:spPr bwMode="auto">
          <a:xfrm>
            <a:off x="785813" y="5857875"/>
            <a:ext cx="1357312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65760" indent="-256032" eaLnBrk="0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defRPr/>
            </a:pPr>
            <a:r>
              <a:rPr lang="ru-RU" sz="1400" b="1" dirty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ИАС УООС</a:t>
            </a:r>
          </a:p>
        </p:txBody>
      </p:sp>
      <p:sp>
        <p:nvSpPr>
          <p:cNvPr id="14" name="Прямоугольник с двумя вырезанными противолежащими углами 13"/>
          <p:cNvSpPr/>
          <p:nvPr/>
        </p:nvSpPr>
        <p:spPr>
          <a:xfrm>
            <a:off x="357188" y="4660900"/>
            <a:ext cx="2143125" cy="625475"/>
          </a:xfrm>
          <a:prstGeom prst="snip2Diag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/>
              <a:t>«Экологическая отчетность»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500438" y="395288"/>
            <a:ext cx="5643562" cy="461962"/>
          </a:xfrm>
          <a:prstGeom prst="rect">
            <a:avLst/>
          </a:prstGeom>
        </p:spPr>
        <p:txBody>
          <a:bodyPr>
            <a:spAutoFit/>
          </a:bodyPr>
          <a:lstStyle/>
          <a:p>
            <a:pPr marL="88900" indent="-77788" eaLnBrk="0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Char char="•"/>
              <a:defRPr/>
            </a:pPr>
            <a:r>
              <a:rPr lang="ru-RU" sz="1200" dirty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сбор данных от автоматизированных измерительных звеньев (в том числе средств АСУ ТП);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500438" y="765175"/>
            <a:ext cx="5643562" cy="493713"/>
          </a:xfrm>
          <a:prstGeom prst="rect">
            <a:avLst/>
          </a:prstGeom>
        </p:spPr>
        <p:txBody>
          <a:bodyPr>
            <a:spAutoFit/>
          </a:bodyPr>
          <a:lstStyle/>
          <a:p>
            <a:pPr marL="88900" indent="-77788" eaLnBrk="0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Char char="•"/>
              <a:defRPr/>
            </a:pPr>
            <a:r>
              <a:rPr lang="ru-RU" sz="1200" dirty="0"/>
              <a:t>оперативный контроль за состоянием параметров экологической обстановки на контролируемой территории</a:t>
            </a:r>
            <a:r>
              <a:rPr lang="ru-RU" sz="1400" dirty="0"/>
              <a:t>;</a:t>
            </a:r>
            <a:endParaRPr lang="ru-RU" sz="1400" dirty="0"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509963" y="1143000"/>
            <a:ext cx="5429250" cy="276225"/>
          </a:xfrm>
          <a:prstGeom prst="rect">
            <a:avLst/>
          </a:prstGeom>
        </p:spPr>
        <p:txBody>
          <a:bodyPr>
            <a:spAutoFit/>
          </a:bodyPr>
          <a:lstStyle/>
          <a:p>
            <a:pPr marL="88900" indent="-77788" eaLnBrk="0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Char char="•"/>
              <a:defRPr/>
            </a:pPr>
            <a:r>
              <a:rPr lang="ru-RU" sz="1200" dirty="0"/>
              <a:t>хранение параметрической информации с результатами ПЭМ;</a:t>
            </a:r>
            <a:endParaRPr lang="ru-RU" sz="1200" dirty="0"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521075" y="1338263"/>
            <a:ext cx="5429250" cy="277812"/>
          </a:xfrm>
          <a:prstGeom prst="rect">
            <a:avLst/>
          </a:prstGeom>
        </p:spPr>
        <p:txBody>
          <a:bodyPr>
            <a:spAutoFit/>
          </a:bodyPr>
          <a:lstStyle/>
          <a:p>
            <a:pPr marL="88900" indent="-77788" eaLnBrk="0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Char char="•"/>
              <a:defRPr/>
            </a:pPr>
            <a:r>
              <a:rPr lang="ru-RU" sz="1200" dirty="0"/>
              <a:t>сигнализация и отображение превышений.</a:t>
            </a:r>
            <a:endParaRPr lang="ru-RU" sz="1200" dirty="0"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554413" y="3049588"/>
            <a:ext cx="5643562" cy="461962"/>
          </a:xfrm>
          <a:prstGeom prst="rect">
            <a:avLst/>
          </a:prstGeom>
        </p:spPr>
        <p:txBody>
          <a:bodyPr>
            <a:spAutoFit/>
          </a:bodyPr>
          <a:lstStyle/>
          <a:p>
            <a:pPr marL="88900" indent="-77788" eaLnBrk="0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Char char="•"/>
              <a:defRPr/>
            </a:pPr>
            <a:r>
              <a:rPr lang="ru-RU" sz="1200" dirty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хранение и работа как с параметрической, так и с документированной экологической информацией;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544888" y="3424238"/>
            <a:ext cx="5643562" cy="461962"/>
          </a:xfrm>
          <a:prstGeom prst="rect">
            <a:avLst/>
          </a:prstGeom>
        </p:spPr>
        <p:txBody>
          <a:bodyPr>
            <a:spAutoFit/>
          </a:bodyPr>
          <a:lstStyle/>
          <a:p>
            <a:pPr marL="88900" indent="-77788" eaLnBrk="0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Char char="•"/>
              <a:defRPr/>
            </a:pPr>
            <a:r>
              <a:rPr lang="ru-RU" sz="1200" dirty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статистическая обработка и анализ данных с использованием табличных и графических представлений (диаграмм, гистограмм); 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544888" y="3810000"/>
            <a:ext cx="5715000" cy="276225"/>
          </a:xfrm>
          <a:prstGeom prst="rect">
            <a:avLst/>
          </a:prstGeom>
        </p:spPr>
        <p:txBody>
          <a:bodyPr>
            <a:spAutoFit/>
          </a:bodyPr>
          <a:lstStyle/>
          <a:p>
            <a:pPr marL="88900" indent="-77788" eaLnBrk="0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Char char="•"/>
              <a:defRPr/>
            </a:pPr>
            <a:r>
              <a:rPr lang="ru-RU" sz="1200" dirty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визуализация результатов ПЭМ с использованием средств ГИС-поддержки;  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544888" y="4033838"/>
            <a:ext cx="5715000" cy="276225"/>
          </a:xfrm>
          <a:prstGeom prst="rect">
            <a:avLst/>
          </a:prstGeom>
        </p:spPr>
        <p:txBody>
          <a:bodyPr>
            <a:spAutoFit/>
          </a:bodyPr>
          <a:lstStyle/>
          <a:p>
            <a:pPr marL="88900" indent="-77788" eaLnBrk="0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Char char="•"/>
              <a:defRPr/>
            </a:pPr>
            <a:r>
              <a:rPr lang="ru-RU" sz="1200" dirty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информационная поддержки задач экологического контроля.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3563938" y="4429125"/>
            <a:ext cx="5429250" cy="4603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88900" indent="-77788" eaLnBrk="0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Char char="•"/>
              <a:defRPr/>
            </a:pPr>
            <a:r>
              <a:rPr lang="ru-RU" sz="1200" dirty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автоматизированное формирование различных форм экологической отчетности: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3697288" y="4795838"/>
            <a:ext cx="5295900" cy="276225"/>
          </a:xfrm>
          <a:prstGeom prst="rect">
            <a:avLst/>
          </a:prstGeom>
        </p:spPr>
        <p:txBody>
          <a:bodyPr>
            <a:spAutoFit/>
          </a:bodyPr>
          <a:lstStyle/>
          <a:p>
            <a:pPr marL="88900" indent="-77788" eaLnBrk="0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defRPr/>
            </a:pPr>
            <a:r>
              <a:rPr lang="ru-RU" sz="1200" dirty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-государственная статистическая отчетность (по формам 2-тп);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676650" y="5038725"/>
            <a:ext cx="3438525" cy="277813"/>
          </a:xfrm>
          <a:prstGeom prst="rect">
            <a:avLst/>
          </a:prstGeom>
        </p:spPr>
        <p:txBody>
          <a:bodyPr>
            <a:spAutoFit/>
          </a:bodyPr>
          <a:lstStyle/>
          <a:p>
            <a:pPr marL="88900" indent="-77788" eaLnBrk="0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defRPr/>
            </a:pPr>
            <a:r>
              <a:rPr lang="ru-RU" sz="1200" dirty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- первичная учетная документация;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3686175" y="5286375"/>
            <a:ext cx="3440113" cy="276225"/>
          </a:xfrm>
          <a:prstGeom prst="rect">
            <a:avLst/>
          </a:prstGeom>
        </p:spPr>
        <p:txBody>
          <a:bodyPr>
            <a:spAutoFit/>
          </a:bodyPr>
          <a:lstStyle/>
          <a:p>
            <a:pPr marL="88900" indent="-77788" eaLnBrk="0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defRPr/>
            </a:pPr>
            <a:r>
              <a:rPr lang="ru-RU" sz="1200" dirty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- формы расчета платы за НВОС.</a:t>
            </a:r>
          </a:p>
        </p:txBody>
      </p:sp>
      <p:sp>
        <p:nvSpPr>
          <p:cNvPr id="42" name="Блок-схема: сортировка 41"/>
          <p:cNvSpPr/>
          <p:nvPr/>
        </p:nvSpPr>
        <p:spPr>
          <a:xfrm>
            <a:off x="1214438" y="1473200"/>
            <a:ext cx="285750" cy="428625"/>
          </a:xfrm>
          <a:prstGeom prst="flowChartSor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44" name="Нашивка 43"/>
          <p:cNvSpPr/>
          <p:nvPr/>
        </p:nvSpPr>
        <p:spPr>
          <a:xfrm rot="5400000">
            <a:off x="1213644" y="5144294"/>
            <a:ext cx="465137" cy="892175"/>
          </a:xfrm>
          <a:prstGeom prst="chevro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5" name="Стрелка вправо 44"/>
          <p:cNvSpPr/>
          <p:nvPr/>
        </p:nvSpPr>
        <p:spPr>
          <a:xfrm rot="10800000">
            <a:off x="2643188" y="5640388"/>
            <a:ext cx="6357937" cy="500062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4363" name="TextBox 45"/>
          <p:cNvSpPr txBox="1">
            <a:spLocks noChangeArrowheads="1"/>
          </p:cNvSpPr>
          <p:nvPr/>
        </p:nvSpPr>
        <p:spPr bwMode="auto">
          <a:xfrm>
            <a:off x="2857500" y="5732463"/>
            <a:ext cx="6143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/>
              <a:t>Модульный принцип построения ИС 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4286250" y="5997575"/>
            <a:ext cx="5357813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marL="365760" indent="-256032" eaLnBrk="0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defRPr/>
            </a:pPr>
            <a:r>
              <a:rPr lang="ru-RU" sz="1200" b="1" i="1" dirty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- возможность использования одного или нескольких подключаемых программных модулей с учетом</a:t>
            </a:r>
            <a:br>
              <a:rPr lang="ru-RU" sz="1200" b="1" i="1" dirty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</a:br>
            <a:r>
              <a:rPr lang="ru-RU" sz="1200" b="1" i="1" dirty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 потребностей Заказчика</a:t>
            </a:r>
          </a:p>
        </p:txBody>
      </p:sp>
      <p:sp>
        <p:nvSpPr>
          <p:cNvPr id="38" name="Нашивка 37"/>
          <p:cNvSpPr/>
          <p:nvPr/>
        </p:nvSpPr>
        <p:spPr>
          <a:xfrm rot="10800000">
            <a:off x="2857500" y="4429125"/>
            <a:ext cx="714375" cy="1143000"/>
          </a:xfrm>
          <a:prstGeom prst="chevro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9" name="Блок-схема: сортировка 38"/>
          <p:cNvSpPr/>
          <p:nvPr/>
        </p:nvSpPr>
        <p:spPr>
          <a:xfrm>
            <a:off x="1214438" y="4143375"/>
            <a:ext cx="285750" cy="428625"/>
          </a:xfrm>
          <a:prstGeom prst="flowChartSor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40" name="Нашивка 39"/>
          <p:cNvSpPr/>
          <p:nvPr/>
        </p:nvSpPr>
        <p:spPr>
          <a:xfrm rot="10800000">
            <a:off x="2857500" y="3143250"/>
            <a:ext cx="714375" cy="1143000"/>
          </a:xfrm>
          <a:prstGeom prst="chevro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1" name="Нашивка 40"/>
          <p:cNvSpPr/>
          <p:nvPr/>
        </p:nvSpPr>
        <p:spPr>
          <a:xfrm rot="10800000">
            <a:off x="2795588" y="1828800"/>
            <a:ext cx="714375" cy="1143000"/>
          </a:xfrm>
          <a:prstGeom prst="chevro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6" name="Блок-схема: сортировка 45"/>
          <p:cNvSpPr/>
          <p:nvPr/>
        </p:nvSpPr>
        <p:spPr>
          <a:xfrm>
            <a:off x="1214438" y="2874963"/>
            <a:ext cx="285750" cy="428625"/>
          </a:xfrm>
          <a:prstGeom prst="flowChartSor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47" name="Прямоугольник с двумя вырезанными противолежащими углами 46"/>
          <p:cNvSpPr/>
          <p:nvPr/>
        </p:nvSpPr>
        <p:spPr>
          <a:xfrm>
            <a:off x="357188" y="2116138"/>
            <a:ext cx="2143125" cy="625475"/>
          </a:xfrm>
          <a:prstGeom prst="snip2Diag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/>
              <a:t>«АСОЛД»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3571875" y="1785938"/>
            <a:ext cx="5643563" cy="276225"/>
          </a:xfrm>
          <a:prstGeom prst="rect">
            <a:avLst/>
          </a:prstGeom>
        </p:spPr>
        <p:txBody>
          <a:bodyPr>
            <a:spAutoFit/>
          </a:bodyPr>
          <a:lstStyle/>
          <a:p>
            <a:pPr marL="88900" indent="-77788" eaLnBrk="0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Char char="•"/>
              <a:defRPr/>
            </a:pPr>
            <a:r>
              <a:rPr lang="ru-RU" sz="1200" dirty="0"/>
              <a:t>ввод, хранение, обработка и доступ к лабораторной информации;</a:t>
            </a:r>
            <a:endParaRPr lang="ru-RU" sz="1200" dirty="0"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571875" y="2466975"/>
            <a:ext cx="5643563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marL="88900" indent="-77788" eaLnBrk="0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Char char="•"/>
              <a:defRPr/>
            </a:pPr>
            <a:r>
              <a:rPr lang="ru-RU" sz="1200" dirty="0"/>
              <a:t>автоматизированное формирование сопроводительной, учетно-отчетной документации, ведение лабораторных журналов.</a:t>
            </a:r>
            <a:endParaRPr lang="ru-RU" sz="1200" dirty="0"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3571875" y="2019300"/>
            <a:ext cx="5643563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marL="88900" indent="-77788" eaLnBrk="0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Char char="•"/>
              <a:defRPr/>
            </a:pPr>
            <a:r>
              <a:rPr lang="ru-RU" sz="1200" dirty="0"/>
              <a:t>комплексная автоматизация процессов внутрилабораторного делопроизводства (включая внутрилабораторный контроль); </a:t>
            </a:r>
            <a:endParaRPr lang="ru-RU" sz="1200" dirty="0"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4" name="Прямая со стрелкой 73"/>
          <p:cNvCxnSpPr>
            <a:endCxn id="14338" idx="2"/>
          </p:cNvCxnSpPr>
          <p:nvPr/>
        </p:nvCxnSpPr>
        <p:spPr>
          <a:xfrm rot="16200000" flipV="1">
            <a:off x="3740945" y="3098006"/>
            <a:ext cx="1071562" cy="161925"/>
          </a:xfrm>
          <a:prstGeom prst="straightConnector1">
            <a:avLst/>
          </a:prstGeom>
          <a:ln w="19050">
            <a:solidFill>
              <a:schemeClr val="bg2">
                <a:lumMod val="2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Прямая со стрелкой 80"/>
          <p:cNvCxnSpPr/>
          <p:nvPr/>
        </p:nvCxnSpPr>
        <p:spPr>
          <a:xfrm flipH="1">
            <a:off x="4857750" y="2143125"/>
            <a:ext cx="1217613" cy="0"/>
          </a:xfrm>
          <a:prstGeom prst="straightConnector1">
            <a:avLst/>
          </a:prstGeom>
          <a:ln w="19050">
            <a:solidFill>
              <a:schemeClr val="bg2">
                <a:lumMod val="2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36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0438" y="1928813"/>
            <a:ext cx="1389062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2" name="Прямая со стрелкой 31"/>
          <p:cNvCxnSpPr>
            <a:endCxn id="14338" idx="1"/>
          </p:cNvCxnSpPr>
          <p:nvPr/>
        </p:nvCxnSpPr>
        <p:spPr>
          <a:xfrm flipV="1">
            <a:off x="1357313" y="2286000"/>
            <a:ext cx="2143125" cy="71438"/>
          </a:xfrm>
          <a:prstGeom prst="straightConnector1">
            <a:avLst/>
          </a:prstGeom>
          <a:ln w="19050">
            <a:solidFill>
              <a:schemeClr val="bg2">
                <a:lumMod val="2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Прямоугольник 83"/>
          <p:cNvSpPr/>
          <p:nvPr/>
        </p:nvSpPr>
        <p:spPr>
          <a:xfrm>
            <a:off x="6432550" y="1084263"/>
            <a:ext cx="2665413" cy="150018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77" name="Прямоугольник 76"/>
          <p:cNvSpPr/>
          <p:nvPr/>
        </p:nvSpPr>
        <p:spPr>
          <a:xfrm>
            <a:off x="3533775" y="1012825"/>
            <a:ext cx="1571625" cy="5715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69" name="Прямоугольник 68"/>
          <p:cNvSpPr/>
          <p:nvPr/>
        </p:nvSpPr>
        <p:spPr>
          <a:xfrm>
            <a:off x="5786438" y="3643313"/>
            <a:ext cx="3214687" cy="178593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68" name="Прямоугольник 67"/>
          <p:cNvSpPr/>
          <p:nvPr/>
        </p:nvSpPr>
        <p:spPr>
          <a:xfrm>
            <a:off x="604838" y="3673475"/>
            <a:ext cx="2714625" cy="17145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67" name="Прямоугольник 66"/>
          <p:cNvSpPr/>
          <p:nvPr/>
        </p:nvSpPr>
        <p:spPr>
          <a:xfrm>
            <a:off x="214313" y="1446213"/>
            <a:ext cx="1285875" cy="121443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pic>
        <p:nvPicPr>
          <p:cNvPr id="53" name="Picture 8" descr="Realy_foto"/>
          <p:cNvPicPr>
            <a:picLocks noChangeAspect="1" noChangeArrowheads="1"/>
          </p:cNvPicPr>
          <p:nvPr/>
        </p:nvPicPr>
        <p:blipFill>
          <a:blip r:embed="rId4" cstate="print">
            <a:lum bright="16000" contrast="14000"/>
          </a:blip>
          <a:srcRect l="8014" t="5963" r="3829" b="4589"/>
          <a:stretch>
            <a:fillRect/>
          </a:stretch>
        </p:blipFill>
        <p:spPr bwMode="auto">
          <a:xfrm>
            <a:off x="1533525" y="4244975"/>
            <a:ext cx="1571625" cy="10715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5608" name="Picture 12" descr="http://docs.ma3hd.net/images/xl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35238" y="1535113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25609" name="Picture 12" descr="http://docs.ma3hd.net/images/xl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74713" y="30861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27" name="Picture 2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342937">
            <a:off x="1713911" y="1541918"/>
            <a:ext cx="785818" cy="46338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noFill/>
            <a:miter lim="800000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5375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2"/>
          <p:cNvSpPr>
            <a:spLocks noGrp="1"/>
          </p:cNvSpPr>
          <p:nvPr>
            <p:ph type="title"/>
          </p:nvPr>
        </p:nvSpPr>
        <p:spPr>
          <a:xfrm>
            <a:off x="1285852" y="24"/>
            <a:ext cx="7715304" cy="642894"/>
          </a:xfrm>
        </p:spPr>
        <p:txBody>
          <a:bodyPr>
            <a:no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1800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</a:rPr>
              <a:t>Возможные варианты по приему и вводу измерительных данных в ИАС</a:t>
            </a:r>
            <a:endParaRPr lang="ru-RU" sz="1800" cap="all" dirty="0">
              <a:ln w="0"/>
              <a:solidFill>
                <a:schemeClr val="accent1">
                  <a:tint val="75000"/>
                  <a:shade val="75000"/>
                  <a:satMod val="170000"/>
                </a:schemeClr>
              </a:solidFill>
              <a:effectLst/>
            </a:endParaRPr>
          </a:p>
        </p:txBody>
      </p:sp>
      <p:pic>
        <p:nvPicPr>
          <p:cNvPr id="15377" name="Picture 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Номер слайда 6"/>
          <p:cNvSpPr txBox="1">
            <a:spLocks/>
          </p:cNvSpPr>
          <p:nvPr/>
        </p:nvSpPr>
        <p:spPr bwMode="auto">
          <a:xfrm>
            <a:off x="8143875" y="6357938"/>
            <a:ext cx="531813" cy="36512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18FC2802-21BF-42F8-9BC2-06327AE4BDEC}" type="slidenum">
              <a:rPr lang="ru-RU" sz="1400" b="1">
                <a:solidFill>
                  <a:schemeClr val="bg1"/>
                </a:solidFill>
                <a:latin typeface="+mn-lt"/>
              </a:rPr>
              <a:pPr algn="r">
                <a:defRPr/>
              </a:pPr>
              <a:t>7</a:t>
            </a:fld>
            <a:endParaRPr lang="ru-RU" sz="14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5379" name="TextBox 14"/>
          <p:cNvSpPr txBox="1">
            <a:spLocks noChangeArrowheads="1"/>
          </p:cNvSpPr>
          <p:nvPr/>
        </p:nvSpPr>
        <p:spPr bwMode="auto">
          <a:xfrm>
            <a:off x="3457575" y="755650"/>
            <a:ext cx="1800225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Пользователи, ЛПР</a:t>
            </a:r>
          </a:p>
        </p:txBody>
      </p:sp>
      <p:pic>
        <p:nvPicPr>
          <p:cNvPr id="15380" name="Picture 57" descr="C:\Documents and Settings\Necheukhin\Мои документы\Downloads\Computer.gi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00500" y="1062038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7828" name="Picture 4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28625" y="1589088"/>
            <a:ext cx="857250" cy="9286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0" name="TextBox 29"/>
          <p:cNvSpPr txBox="1"/>
          <p:nvPr/>
        </p:nvSpPr>
        <p:spPr>
          <a:xfrm>
            <a:off x="1476375" y="2122488"/>
            <a:ext cx="1728788" cy="43021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1100" b="1" dirty="0">
                <a:latin typeface="Times New Roman" pitchFamily="18" charset="0"/>
                <a:cs typeface="Times New Roman" pitchFamily="18" charset="0"/>
              </a:rPr>
              <a:t>Результаты КХА, шаблоны в формате .</a:t>
            </a:r>
            <a:r>
              <a:rPr lang="en-US" sz="1100" b="1" dirty="0">
                <a:latin typeface="Times New Roman" pitchFamily="18" charset="0"/>
                <a:cs typeface="Times New Roman" pitchFamily="18" charset="0"/>
              </a:rPr>
              <a:t>xls</a:t>
            </a:r>
            <a:endParaRPr lang="ru-RU" sz="11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3" name="Picture 11" descr="ПЭЛ Волготрансга"/>
          <p:cNvPicPr>
            <a:picLocks noChangeAspect="1" noChangeArrowheads="1"/>
          </p:cNvPicPr>
          <p:nvPr/>
        </p:nvPicPr>
        <p:blipFill>
          <a:blip r:embed="rId11" cstate="print">
            <a:lum bright="16000" contrast="14000"/>
          </a:blip>
          <a:srcRect l="16667" t="17492" r="16667" b="12539"/>
          <a:stretch>
            <a:fillRect/>
          </a:stretch>
        </p:blipFill>
        <p:spPr bwMode="auto">
          <a:xfrm>
            <a:off x="747713" y="3816350"/>
            <a:ext cx="1143000" cy="8572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44" name="Прямая со стрелкой 43"/>
          <p:cNvCxnSpPr>
            <a:stCxn id="68" idx="0"/>
          </p:cNvCxnSpPr>
          <p:nvPr/>
        </p:nvCxnSpPr>
        <p:spPr>
          <a:xfrm rot="5400000" flipH="1" flipV="1">
            <a:off x="2346326" y="2211387"/>
            <a:ext cx="1077912" cy="1846263"/>
          </a:xfrm>
          <a:prstGeom prst="straightConnector1">
            <a:avLst/>
          </a:prstGeom>
          <a:ln w="19050">
            <a:solidFill>
              <a:schemeClr val="bg2">
                <a:lumMod val="2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385" name="AutoShape 6" descr="data:image/jpeg;base64,/9j/4AAQSkZJRgABAQAAAQABAAD/2wCEAAkGBggGBQkIBwgKCQkKDRYODQwMDRoTFBAWHxwhIB8cHh4jJzIqIyUvJR4eKzssLzM1ODg4ISo9QTw2QTI3ODUBCQoKDQsNGQ4OGTUkHiQ1NTU1LDQ1NTU0LjUtNTU1NSw1NTU1NTI1NTQ0NTQsMyo0KiwsNCwsLyksNSw0NTQsNP/AABEIADAAMAMBIgACEQEDEQH/xAAaAAADAQADAAAAAAAAAAAAAAADBQYEAQIH/8QAOBAAAgIBAgMEBgYLAAAAAAAAAQIDBBEABRIhMQYTFEEiJFFhcdIVUnWDobMjMkJDVmKBkZTR8P/EABcBAQEBAQAAAAAAAAAAAAAAAAMEAgH/xAAfEQACAwACAgMAAAAAAAAAAAAAAQIRMQMhkaESE0H/2gAMAwEAAhEDEQA/APYZd+2+CR0knIZGKtiJzgg48hpa3aXZ+/maxcnALjg4VmAxwjyA9udB+kblKvclqrD3S3ZxK8iluDmMHkRgdcny5eWSFt/t3PBEsSwJHbU4fjRmDnOAEUHJJJHL+nPOdB9ta/QEuVLWO6W/bHuN6OpVuWXnlzwKTOucAk8zgdAdNvARfXsf5EnzalPE3Ze0PZd9xhSO2xsl4ojyX9GcDmeuMZ5nnnBOq7xB4yvcSZABIyv+/dpYSlKxIu9MG4VBF4cQz2Yy8uCwnc/ssRyJI6gdR8dF27dBYmapZ4UtoOLA5LKv11/DI6gnzBBItyaG7RfxFaz3UZLF43VSpXIPRs+3SHe9gq7XLt1ytNb75dwrqpey7ABpArcs+akj4E6dRTVPTjdPo6Y3S3Q3ODafDAtuVhZWmlaMhc9FIVuv/e6dsdl+0VSoeCKOeWM+rNVt/pI/cWcLyAJweZ8uY1bSdjImsTyw7tutYWJWmZIZlVeJjk4HDrC/ZAstwnf98HcNhcWl5+grc/R9p1E+Jy/PYU+L5aItobdF3vsxDvVaaO0ktselYWRpB3XFxcQPIZJGCc4XV0T63IPD2jhFOBNg9W/m1Pw9koqG80bslzerkkDuI1s2Y2HpIwOMYI/uOmmbSJ9IOphtFmRQEFsB8jiJ/eZ6Efjqrhg4p2aXWgrBJ2m0fDXOQm9Lv/RHNuo4+ePPkc+/XHat/VaH2lV/NXXRYoLEEtVGspNNE80feTNwlWJwcBiPMZz10LtVJ6tQ+0a35q6prvycvortLJOJxuaIMsz4A9p7pNM9JrT3a16z3O3TWUlcOHSSMD9RR5sD1B8tTR0aWAbKO8kJWrdwj5b1gdOEjl6ftI0uuWWAESVLp7u4k2WjZ+SgA8+eenw1ue7uflsdo/exfNoD3d28tgtn76L5tUxaBaMdS2/0tWZq1pFWqK5ZoGA4sg5+HLrrjtO+a9H7RrfmDRXubz/Dts/fRfNrBfi3rdGqRHYbUCx24ZWkaSMgBXBPINnppbjtryYp4f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5386" name="AutoShape 8" descr="data:image/jpeg;base64,/9j/4AAQSkZJRgABAQAAAQABAAD/2wCEAAkGBggGBQkIBwgKCQkKDRYODQwMDRoTFBAWHxwhIB8cHh4jJzIqIyUvJR4eKzssLzM1ODg4ISo9QTw2QTI3ODUBCQoKDQsNGQ4OGTUkHiQ1NTU1LDQ1NTU0LjUtNTU1NSw1NTU1NTI1NTQ0NTQsMyo0KiwsNCwsLyksNSw0NTQsNP/AABEIADAAMAMBIgACEQEDEQH/xAAaAAADAQADAAAAAAAAAAAAAAADBQYEAQIH/8QAOBAAAgIBAgMEBgYLAAAAAAAAAQIDBBEABRIhMQYTFEEiJFFhcdIVUnWDobMjMkJDVmKBkZTR8P/EABcBAQEBAQAAAAAAAAAAAAAAAAMEAgH/xAAfEQACAwACAgMAAAAAAAAAAAAAAQIRMQMhkaESE0H/2gAMAwEAAhEDEQA/APYZd+2+CR0knIZGKtiJzgg48hpa3aXZ+/maxcnALjg4VmAxwjyA9udB+kblKvclqrD3S3ZxK8iluDmMHkRgdcny5eWSFt/t3PBEsSwJHbU4fjRmDnOAEUHJJJHL+nPOdB9ta/QEuVLWO6W/bHuN6OpVuWXnlzwKTOucAk8zgdAdNvARfXsf5EnzalPE3Ze0PZd9xhSO2xsl4ojyX9GcDmeuMZ5nnnBOq7xB4yvcSZABIyv+/dpYSlKxIu9MG4VBF4cQz2Yy8uCwnc/ssRyJI6gdR8dF27dBYmapZ4UtoOLA5LKv11/DI6gnzBBItyaG7RfxFaz3UZLF43VSpXIPRs+3SHe9gq7XLt1ytNb75dwrqpey7ABpArcs+akj4E6dRTVPTjdPo6Y3S3Q3ODafDAtuVhZWmlaMhc9FIVuv/e6dsdl+0VSoeCKOeWM+rNVt/pI/cWcLyAJweZ8uY1bSdjImsTyw7tutYWJWmZIZlVeJjk4HDrC/ZAstwnf98HcNhcWl5+grc/R9p1E+Jy/PYU+L5aItobdF3vsxDvVaaO0ktselYWRpB3XFxcQPIZJGCc4XV0T63IPD2jhFOBNg9W/m1Pw9koqG80bslzerkkDuI1s2Y2HpIwOMYI/uOmmbSJ9IOphtFmRQEFsB8jiJ/eZ6Efjqrhg4p2aXWgrBJ2m0fDXOQm9Lv/RHNuo4+ePPkc+/XHat/VaH2lV/NXXRYoLEEtVGspNNE80feTNwlWJwcBiPMZz10LtVJ6tQ+0a35q6prvycvortLJOJxuaIMsz4A9p7pNM9JrT3a16z3O3TWUlcOHSSMD9RR5sD1B8tTR0aWAbKO8kJWrdwj5b1gdOEjl6ftI0uuWWAESVLp7u4k2WjZ+SgA8+eenw1ue7uflsdo/exfNoD3d28tgtn76L5tUxaBaMdS2/0tWZq1pFWqK5ZoGA4sg5+HLrrjtO+a9H7RrfmDRXubz/Dts/fRfNrBfi3rdGqRHYbUCx24ZWkaSMgBXBPINnppbjtryYp4f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5387" name="AutoShape 10" descr="data:image/jpeg;base64,/9j/4AAQSkZJRgABAQAAAQABAAD/2wCEAAkGBggGBQkIBwgKCQkKDRYODQwMDRoTFBAWHxwhIB8cHh4jJzIqIyUvJR4eKzssLzM1ODg4ISo9QTw2QTI3ODUBCQoKDQsNGQ4OGTUkHiQ1NTU1LDQ1NTU0LjUtNTU1NSw1NTU1NTI1NTQ0NTQsMyo0KiwsNCwsLyksNSw0NTQsNP/AABEIADAAMAMBIgACEQEDEQH/xAAaAAADAQADAAAAAAAAAAAAAAADBQYEAQIH/8QAOBAAAgIBAgMEBgYLAAAAAAAAAQIDBBEABRIhMQYTFEEiJFFhcdIVUnWDobMjMkJDVmKBkZTR8P/EABcBAQEBAQAAAAAAAAAAAAAAAAMEAgH/xAAfEQACAwACAgMAAAAAAAAAAAAAAQIRMQMhkaESE0H/2gAMAwEAAhEDEQA/APYZd+2+CR0knIZGKtiJzgg48hpa3aXZ+/maxcnALjg4VmAxwjyA9udB+kblKvclqrD3S3ZxK8iluDmMHkRgdcny5eWSFt/t3PBEsSwJHbU4fjRmDnOAEUHJJJHL+nPOdB9ta/QEuVLWO6W/bHuN6OpVuWXnlzwKTOucAk8zgdAdNvARfXsf5EnzalPE3Ze0PZd9xhSO2xsl4ojyX9GcDmeuMZ5nnnBOq7xB4yvcSZABIyv+/dpYSlKxIu9MG4VBF4cQz2Yy8uCwnc/ssRyJI6gdR8dF27dBYmapZ4UtoOLA5LKv11/DI6gnzBBItyaG7RfxFaz3UZLF43VSpXIPRs+3SHe9gq7XLt1ytNb75dwrqpey7ABpArcs+akj4E6dRTVPTjdPo6Y3S3Q3ODafDAtuVhZWmlaMhc9FIVuv/e6dsdl+0VSoeCKOeWM+rNVt/pI/cWcLyAJweZ8uY1bSdjImsTyw7tutYWJWmZIZlVeJjk4HDrC/ZAstwnf98HcNhcWl5+grc/R9p1E+Jy/PYU+L5aItobdF3vsxDvVaaO0ktselYWRpB3XFxcQPIZJGCc4XV0T63IPD2jhFOBNg9W/m1Pw9koqG80bslzerkkDuI1s2Y2HpIwOMYI/uOmmbSJ9IOphtFmRQEFsB8jiJ/eZ6Efjqrhg4p2aXWgrBJ2m0fDXOQm9Lv/RHNuo4+ePPkc+/XHat/VaH2lV/NXXRYoLEEtVGspNNE80feTNwlWJwcBiPMZz10LtVJ6tQ+0a35q6prvycvortLJOJxuaIMsz4A9p7pNM9JrT3a16z3O3TWUlcOHSSMD9RR5sD1B8tTR0aWAbKO8kJWrdwj5b1gdOEjl6ftI0uuWWAESVLp7u4k2WjZ+SgA8+eenw1ue7uflsdo/exfNoD3d28tgtn76L5tUxaBaMdS2/0tWZq1pFWqK5ZoGA4sg5+HLrrjtO+a9H7RrfmDRXubz/Dts/fRfNrBfi3rdGqRHYbUCx24ZWkaSMgBXBPINnppbjtryYp4f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pic>
        <p:nvPicPr>
          <p:cNvPr id="15388" name="Picture 14" descr="http://21region.org/uploads/posts/2008-08/1220076460_user-256x256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429125" y="1000125"/>
            <a:ext cx="500063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89" name="TextBox 58"/>
          <p:cNvSpPr txBox="1">
            <a:spLocks noChangeArrowheads="1"/>
          </p:cNvSpPr>
          <p:nvPr/>
        </p:nvSpPr>
        <p:spPr bwMode="auto">
          <a:xfrm>
            <a:off x="584200" y="5397500"/>
            <a:ext cx="273685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Передвижные экологические лаборатории</a:t>
            </a:r>
          </a:p>
        </p:txBody>
      </p:sp>
      <p:pic>
        <p:nvPicPr>
          <p:cNvPr id="62" name="Picture 8" descr="КИ BSPC"/>
          <p:cNvPicPr>
            <a:picLocks noChangeAspect="1" noChangeArrowheads="1"/>
          </p:cNvPicPr>
          <p:nvPr/>
        </p:nvPicPr>
        <p:blipFill>
          <a:blip r:embed="rId13" cstate="print">
            <a:lum bright="16000" contrast="14000"/>
          </a:blip>
          <a:srcRect/>
          <a:stretch>
            <a:fillRect/>
          </a:stretch>
        </p:blipFill>
        <p:spPr bwMode="auto">
          <a:xfrm>
            <a:off x="7116763" y="3786188"/>
            <a:ext cx="812800" cy="15001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3" name="Picture 9" descr="ПКЗ BSPC"/>
          <p:cNvPicPr>
            <a:picLocks noChangeAspect="1" noChangeArrowheads="1"/>
          </p:cNvPicPr>
          <p:nvPr/>
        </p:nvPicPr>
        <p:blipFill>
          <a:blip r:embed="rId14" cstate="print">
            <a:lum bright="16000" contrast="14000"/>
          </a:blip>
          <a:srcRect/>
          <a:stretch>
            <a:fillRect/>
          </a:stretch>
        </p:blipFill>
        <p:spPr bwMode="auto">
          <a:xfrm>
            <a:off x="5929313" y="3784600"/>
            <a:ext cx="1071562" cy="15017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392" name="TextBox 69"/>
          <p:cNvSpPr txBox="1">
            <a:spLocks noChangeArrowheads="1"/>
          </p:cNvSpPr>
          <p:nvPr/>
        </p:nvSpPr>
        <p:spPr bwMode="auto">
          <a:xfrm>
            <a:off x="5857875" y="5429250"/>
            <a:ext cx="31432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Автоматические посты контроля загрязнений и метеопосты</a:t>
            </a:r>
          </a:p>
        </p:txBody>
      </p:sp>
      <p:cxnSp>
        <p:nvCxnSpPr>
          <p:cNvPr id="72" name="Прямая со стрелкой 71"/>
          <p:cNvCxnSpPr>
            <a:stCxn id="63" idx="0"/>
          </p:cNvCxnSpPr>
          <p:nvPr/>
        </p:nvCxnSpPr>
        <p:spPr>
          <a:xfrm rot="16200000" flipV="1">
            <a:off x="4948238" y="2266950"/>
            <a:ext cx="1141412" cy="1893888"/>
          </a:xfrm>
          <a:prstGeom prst="straightConnector1">
            <a:avLst/>
          </a:prstGeom>
          <a:ln w="19050">
            <a:solidFill>
              <a:schemeClr val="bg2">
                <a:lumMod val="2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TextBox 75"/>
          <p:cNvSpPr txBox="1"/>
          <p:nvPr/>
        </p:nvSpPr>
        <p:spPr>
          <a:xfrm>
            <a:off x="5180013" y="2857500"/>
            <a:ext cx="1511300" cy="430213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1100" b="1" dirty="0">
                <a:latin typeface="Times New Roman" pitchFamily="18" charset="0"/>
                <a:cs typeface="Times New Roman" pitchFamily="18" charset="0"/>
              </a:rPr>
              <a:t>Измерительная  информация от ПКЗ</a:t>
            </a:r>
          </a:p>
        </p:txBody>
      </p:sp>
      <p:pic>
        <p:nvPicPr>
          <p:cNvPr id="80" name="Picture 2" descr="Метеокомплекс"/>
          <p:cNvPicPr>
            <a:picLocks noChangeAspect="1" noChangeArrowheads="1"/>
          </p:cNvPicPr>
          <p:nvPr/>
        </p:nvPicPr>
        <p:blipFill>
          <a:blip r:embed="rId15" cstate="print">
            <a:lum bright="16000" contrast="14000"/>
          </a:blip>
          <a:srcRect l="3554" t="2841" r="3947" b="3157"/>
          <a:stretch>
            <a:fillRect/>
          </a:stretch>
        </p:blipFill>
        <p:spPr bwMode="auto">
          <a:xfrm>
            <a:off x="8072438" y="3786188"/>
            <a:ext cx="857250" cy="15001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396" name="Picture 57" descr="C:\Documents and Settings\Necheukhin\Мои документы\Downloads\Computer.gi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623050" y="144145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97" name="Picture 14" descr="http://top.oprf.ru/storage/c/2011/09/05/1315209622_338848_46.jpg"/>
          <p:cNvPicPr>
            <a:picLocks noChangeAspect="1" noChangeArrowheads="1"/>
          </p:cNvPicPr>
          <p:nvPr/>
        </p:nvPicPr>
        <p:blipFill>
          <a:blip r:embed="rId16" cstate="print"/>
          <a:srcRect t="23334" r="41666" b="4443"/>
          <a:stretch>
            <a:fillRect/>
          </a:stretch>
        </p:blipFill>
        <p:spPr bwMode="auto">
          <a:xfrm>
            <a:off x="8383588" y="1227138"/>
            <a:ext cx="571500" cy="113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98" name="TextBox 86"/>
          <p:cNvSpPr txBox="1">
            <a:spLocks noChangeArrowheads="1"/>
          </p:cNvSpPr>
          <p:nvPr/>
        </p:nvSpPr>
        <p:spPr bwMode="auto">
          <a:xfrm>
            <a:off x="6432550" y="2581275"/>
            <a:ext cx="266541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АСУ ТП, датчики выбросов</a:t>
            </a:r>
          </a:p>
        </p:txBody>
      </p:sp>
      <p:pic>
        <p:nvPicPr>
          <p:cNvPr id="15399" name="Picture 570"/>
          <p:cNvPicPr>
            <a:picLocks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7097713" y="1227138"/>
            <a:ext cx="128587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" name="Выгнутая вверх стрелка 42"/>
          <p:cNvSpPr/>
          <p:nvPr/>
        </p:nvSpPr>
        <p:spPr>
          <a:xfrm>
            <a:off x="900113" y="928688"/>
            <a:ext cx="1296987" cy="431800"/>
          </a:xfrm>
          <a:prstGeom prst="curvedDownArrow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8" name="Выгнутая вверх стрелка 47"/>
          <p:cNvSpPr/>
          <p:nvPr/>
        </p:nvSpPr>
        <p:spPr>
          <a:xfrm rot="16200000">
            <a:off x="-361156" y="3821907"/>
            <a:ext cx="1296987" cy="431800"/>
          </a:xfrm>
          <a:prstGeom prst="curvedDownArrow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4" name="Стрелка вверх 53"/>
          <p:cNvSpPr/>
          <p:nvPr/>
        </p:nvSpPr>
        <p:spPr>
          <a:xfrm rot="19588847" flipH="1">
            <a:off x="6434138" y="3355975"/>
            <a:ext cx="157162" cy="287338"/>
          </a:xfrm>
          <a:prstGeom prst="upArrow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5" name="Стрелка вверх 54"/>
          <p:cNvSpPr/>
          <p:nvPr/>
        </p:nvSpPr>
        <p:spPr>
          <a:xfrm rot="18121144" flipH="1">
            <a:off x="7026275" y="2959101"/>
            <a:ext cx="153987" cy="887412"/>
          </a:xfrm>
          <a:prstGeom prst="upArrow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6" name="Стрелка вверх 55"/>
          <p:cNvSpPr/>
          <p:nvPr/>
        </p:nvSpPr>
        <p:spPr>
          <a:xfrm rot="17337267" flipH="1">
            <a:off x="7580313" y="2319338"/>
            <a:ext cx="136525" cy="1889125"/>
          </a:xfrm>
          <a:prstGeom prst="upArrow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398588" y="2887663"/>
            <a:ext cx="1697037" cy="60007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1100" b="1" dirty="0">
                <a:latin typeface="Times New Roman" pitchFamily="18" charset="0"/>
                <a:cs typeface="Times New Roman" pitchFamily="18" charset="0"/>
              </a:rPr>
              <a:t>Измерительная  информации от ПЭЛ, </a:t>
            </a:r>
            <a:br>
              <a:rPr lang="ru-RU" sz="11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1100" b="1" dirty="0">
                <a:latin typeface="Times New Roman" pitchFamily="18" charset="0"/>
                <a:cs typeface="Times New Roman" pitchFamily="18" charset="0"/>
              </a:rPr>
              <a:t>шаблоны в формате .</a:t>
            </a:r>
            <a:r>
              <a:rPr lang="en-US" sz="1100" b="1" dirty="0">
                <a:latin typeface="Times New Roman" pitchFamily="18" charset="0"/>
                <a:cs typeface="Times New Roman" pitchFamily="18" charset="0"/>
              </a:rPr>
              <a:t>xls</a:t>
            </a:r>
            <a:endParaRPr lang="ru-RU" sz="11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5568950" y="1935163"/>
            <a:ext cx="1584325" cy="43021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1100" b="1" dirty="0">
                <a:latin typeface="Times New Roman" pitchFamily="18" charset="0"/>
                <a:cs typeface="Times New Roman" pitchFamily="18" charset="0"/>
              </a:rPr>
              <a:t>Измерительная  информация АСУ ТП</a:t>
            </a:r>
          </a:p>
        </p:txBody>
      </p:sp>
      <p:cxnSp>
        <p:nvCxnSpPr>
          <p:cNvPr id="18" name="Прямая соединительная линия 17"/>
          <p:cNvCxnSpPr>
            <a:endCxn id="77" idx="2"/>
          </p:cNvCxnSpPr>
          <p:nvPr/>
        </p:nvCxnSpPr>
        <p:spPr>
          <a:xfrm rot="16200000" flipV="1">
            <a:off x="4147344" y="1756569"/>
            <a:ext cx="34448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Выгнутая влево стрелка 59"/>
          <p:cNvSpPr/>
          <p:nvPr/>
        </p:nvSpPr>
        <p:spPr>
          <a:xfrm rot="1954781">
            <a:off x="6094413" y="617538"/>
            <a:ext cx="395287" cy="1320800"/>
          </a:xfrm>
          <a:prstGeom prst="curvedRightArrow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71" name="Прямоугольник 70"/>
          <p:cNvSpPr/>
          <p:nvPr/>
        </p:nvSpPr>
        <p:spPr>
          <a:xfrm>
            <a:off x="3643313" y="3714750"/>
            <a:ext cx="1857375" cy="17145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73" name="TextBox 72"/>
          <p:cNvSpPr txBox="1"/>
          <p:nvPr/>
        </p:nvSpPr>
        <p:spPr>
          <a:xfrm>
            <a:off x="3500438" y="3143250"/>
            <a:ext cx="1511300" cy="430213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1100" b="1" dirty="0">
                <a:latin typeface="Times New Roman" pitchFamily="18" charset="0"/>
                <a:cs typeface="Times New Roman" pitchFamily="18" charset="0"/>
              </a:rPr>
              <a:t>Документальная информация</a:t>
            </a:r>
          </a:p>
        </p:txBody>
      </p:sp>
      <p:pic>
        <p:nvPicPr>
          <p:cNvPr id="15411" name="Picture 51" descr="https://encrypted-tbn0.gstatic.com/images?q=tbn:ANd9GcRK9do1xdBPgGCuBLiUBonRTkCm5tQr0NodgDO62O2yN4SrRl3q"/>
          <p:cNvPicPr>
            <a:picLocks noChangeAspect="1" noChangeArrowheads="1"/>
          </p:cNvPicPr>
          <p:nvPr/>
        </p:nvPicPr>
        <p:blipFill>
          <a:blip r:embed="rId18" cstate="print"/>
          <a:srcRect l="25735" t="14706" r="26469" b="19118"/>
          <a:stretch>
            <a:fillRect/>
          </a:stretch>
        </p:blipFill>
        <p:spPr bwMode="auto">
          <a:xfrm>
            <a:off x="3749675" y="4714875"/>
            <a:ext cx="465138" cy="64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412" name="Picture 52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5000625" y="4756150"/>
            <a:ext cx="428625" cy="61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413" name="Picture 53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4286250" y="4724400"/>
            <a:ext cx="642938" cy="64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414" name="TextBox 69"/>
          <p:cNvSpPr txBox="1">
            <a:spLocks noChangeArrowheads="1"/>
          </p:cNvSpPr>
          <p:nvPr/>
        </p:nvSpPr>
        <p:spPr bwMode="auto">
          <a:xfrm>
            <a:off x="3214688" y="5429250"/>
            <a:ext cx="25717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Материалы проверок экологического контроля/надзора</a:t>
            </a:r>
          </a:p>
        </p:txBody>
      </p:sp>
      <p:pic>
        <p:nvPicPr>
          <p:cNvPr id="15415" name="Picture 55" descr="https://encrypted-tbn3.gstatic.com/images?q=tbn:ANd9GcS9tUORLIXrOWdO0Ploq-3SdcgkN7kIYAidZm_szVha_o49y_1HdA"/>
          <p:cNvPicPr>
            <a:picLocks noChangeAspect="1" noChangeArrowheads="1"/>
          </p:cNvPicPr>
          <p:nvPr/>
        </p:nvPicPr>
        <p:blipFill>
          <a:blip r:embed="rId21" cstate="print"/>
          <a:srcRect b="9836"/>
          <a:stretch>
            <a:fillRect/>
          </a:stretch>
        </p:blipFill>
        <p:spPr bwMode="auto">
          <a:xfrm>
            <a:off x="3813175" y="3830638"/>
            <a:ext cx="1571625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2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28938" y="571500"/>
            <a:ext cx="5778500" cy="592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285852" y="-71462"/>
            <a:ext cx="8001120" cy="620142"/>
          </a:xfrm>
        </p:spPr>
        <p:txBody>
          <a:bodyPr>
            <a:no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1800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</a:rPr>
              <a:t>Общий Алгоритм сбора и обработки информации в ИАС</a:t>
            </a:r>
          </a:p>
        </p:txBody>
      </p:sp>
      <p:pic>
        <p:nvPicPr>
          <p:cNvPr id="16389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072438" y="6357938"/>
            <a:ext cx="436562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FDB6F21-88A0-458F-9F8A-6942715C4FBB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ru-RU" sz="1400" b="1" dirty="0" smtClean="0">
              <a:solidFill>
                <a:schemeClr val="bg1"/>
              </a:solidFill>
            </a:endParaRPr>
          </a:p>
        </p:txBody>
      </p:sp>
      <p:sp>
        <p:nvSpPr>
          <p:cNvPr id="50" name="Прямоугольная выноска 49"/>
          <p:cNvSpPr/>
          <p:nvPr/>
        </p:nvSpPr>
        <p:spPr bwMode="auto">
          <a:xfrm>
            <a:off x="428625" y="714375"/>
            <a:ext cx="1928813" cy="1857375"/>
          </a:xfrm>
          <a:prstGeom prst="wedgeRectCallout">
            <a:avLst>
              <a:gd name="adj1" fmla="val 88703"/>
              <a:gd name="adj2" fmla="val 31527"/>
            </a:avLst>
          </a:prstGeom>
          <a:solidFill>
            <a:schemeClr val="accent1">
              <a:lumMod val="20000"/>
              <a:lumOff val="80000"/>
            </a:schemeClr>
          </a:solidFill>
          <a:ln w="635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200" b="1" dirty="0">
              <a:solidFill>
                <a:srgbClr val="5C5C5C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</a:endParaRPr>
          </a:p>
        </p:txBody>
      </p:sp>
      <p:pic>
        <p:nvPicPr>
          <p:cNvPr id="51" name="Picture 2" descr="http://t1.gstatic.com/images?q=tbn:ANd9GcTvfg1sG50xgmXQaLa9Tg9I91F3jRWlrkWB-q-SvXsp8j081J-L3kiGccg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1500" y="857250"/>
            <a:ext cx="1677988" cy="11445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3" name="Picture 4" descr="спр отходы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71563" y="1928813"/>
            <a:ext cx="912812" cy="5429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4" name="Прямоугольная выноска 53"/>
          <p:cNvSpPr/>
          <p:nvPr/>
        </p:nvSpPr>
        <p:spPr bwMode="auto">
          <a:xfrm>
            <a:off x="357188" y="2714625"/>
            <a:ext cx="2071687" cy="1285875"/>
          </a:xfrm>
          <a:prstGeom prst="wedgeRectCallout">
            <a:avLst>
              <a:gd name="adj1" fmla="val 88661"/>
              <a:gd name="adj2" fmla="val 29891"/>
            </a:avLst>
          </a:prstGeom>
          <a:solidFill>
            <a:schemeClr val="accent1">
              <a:lumMod val="20000"/>
              <a:lumOff val="80000"/>
            </a:schemeClr>
          </a:solidFill>
          <a:ln w="635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200" b="1" dirty="0">
              <a:solidFill>
                <a:srgbClr val="5C5C5C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</a:endParaRPr>
          </a:p>
        </p:txBody>
      </p:sp>
      <p:grpSp>
        <p:nvGrpSpPr>
          <p:cNvPr id="16395" name="Группа 11"/>
          <p:cNvGrpSpPr>
            <a:grpSpLocks/>
          </p:cNvGrpSpPr>
          <p:nvPr/>
        </p:nvGrpSpPr>
        <p:grpSpPr bwMode="auto">
          <a:xfrm>
            <a:off x="571500" y="2857500"/>
            <a:ext cx="1643063" cy="1000125"/>
            <a:chOff x="142875" y="500063"/>
            <a:chExt cx="10072706" cy="6215062"/>
          </a:xfrm>
        </p:grpSpPr>
        <p:pic>
          <p:nvPicPr>
            <p:cNvPr id="56" name="Рисунок 3" descr="5_графический материал + легенда.jpg"/>
            <p:cNvPicPr>
              <a:picLocks noChangeAspect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142875" y="500063"/>
              <a:ext cx="6715135" cy="5711941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57" name="Рисунок 56" descr="5.1_графический материал фарш.jpg"/>
            <p:cNvPicPr>
              <a:picLocks noChangeAspect="1"/>
            </p:cNvPicPr>
            <p:nvPr/>
          </p:nvPicPr>
          <p:blipFill>
            <a:blip r:embed="rId9" cstate="print"/>
            <a:srcRect l="12894"/>
            <a:stretch>
              <a:fillRect/>
            </a:stretch>
          </p:blipFill>
          <p:spPr>
            <a:xfrm>
              <a:off x="5923731" y="1210356"/>
              <a:ext cx="2900160" cy="249589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58" name="Рисунок 4" descr="6_слои.jpg"/>
            <p:cNvPicPr>
              <a:picLocks noChangeAspect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211003" y="1289277"/>
              <a:ext cx="2530341" cy="185465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60" name="Рисунок 59" descr="4.1_связи элемента.jpg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7149973" y="3430024"/>
              <a:ext cx="3065608" cy="3285101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62" name="Рисунок 61" descr="5.2_графический материал фарш.jpg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074635" y="3143931"/>
              <a:ext cx="4087474" cy="3561332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sp>
        <p:nvSpPr>
          <p:cNvPr id="64" name="Прямоугольная выноска 63"/>
          <p:cNvSpPr/>
          <p:nvPr/>
        </p:nvSpPr>
        <p:spPr bwMode="auto">
          <a:xfrm>
            <a:off x="357188" y="4357688"/>
            <a:ext cx="2000250" cy="1285875"/>
          </a:xfrm>
          <a:prstGeom prst="wedgeRectCallout">
            <a:avLst>
              <a:gd name="adj1" fmla="val 98134"/>
              <a:gd name="adj2" fmla="val -4667"/>
            </a:avLst>
          </a:prstGeom>
          <a:solidFill>
            <a:schemeClr val="accent1">
              <a:lumMod val="20000"/>
              <a:lumOff val="80000"/>
            </a:schemeClr>
          </a:solidFill>
          <a:ln w="635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200" b="1" dirty="0">
              <a:solidFill>
                <a:srgbClr val="5C5C5C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</a:endParaRPr>
          </a:p>
        </p:txBody>
      </p:sp>
      <p:pic>
        <p:nvPicPr>
          <p:cNvPr id="69635" name="Picture 3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00063" y="4500563"/>
            <a:ext cx="1714500" cy="9461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TextBox 45"/>
          <p:cNvSpPr txBox="1"/>
          <p:nvPr/>
        </p:nvSpPr>
        <p:spPr>
          <a:xfrm>
            <a:off x="5929313" y="493713"/>
            <a:ext cx="3357562" cy="461962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0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defRPr/>
            </a:pPr>
            <a:r>
              <a:rPr lang="ru-RU" sz="1200" b="1" i="1" dirty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Заклада для работы с произвольными формами отчетности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-357188" y="500063"/>
            <a:ext cx="3000376" cy="461962"/>
          </a:xfrm>
          <a:prstGeom prst="rect">
            <a:avLst/>
          </a:prstGeom>
        </p:spPr>
        <p:txBody>
          <a:bodyPr>
            <a:spAutoFit/>
          </a:bodyPr>
          <a:lstStyle/>
          <a:p>
            <a:pPr marL="365125" indent="-3175" eaLnBrk="0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defRPr/>
            </a:pPr>
            <a:r>
              <a:rPr lang="ru-RU" sz="1200" b="1" i="1" dirty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Закладка для работы с аналитическими графиками</a:t>
            </a:r>
          </a:p>
        </p:txBody>
      </p:sp>
      <p:pic>
        <p:nvPicPr>
          <p:cNvPr id="17412" name="Picture 1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7463" y="901700"/>
            <a:ext cx="9167813" cy="557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7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143875" y="6357938"/>
            <a:ext cx="365125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C33C2BA-B40A-4746-B823-85B4F5E3ED0B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ru-RU" sz="1400" b="1" dirty="0" smtClean="0">
              <a:solidFill>
                <a:schemeClr val="bg1"/>
              </a:solidFill>
            </a:endParaRPr>
          </a:p>
        </p:txBody>
      </p:sp>
      <p:sp>
        <p:nvSpPr>
          <p:cNvPr id="8" name="Заголовок 2"/>
          <p:cNvSpPr>
            <a:spLocks noGrp="1"/>
          </p:cNvSpPr>
          <p:nvPr>
            <p:ph type="title"/>
          </p:nvPr>
        </p:nvSpPr>
        <p:spPr>
          <a:xfrm>
            <a:off x="1285852" y="-24"/>
            <a:ext cx="7715304" cy="500066"/>
          </a:xfrm>
        </p:spPr>
        <p:txBody>
          <a:bodyPr>
            <a:no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1800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</a:rPr>
              <a:t>1. АРМ-Э. Новый </a:t>
            </a:r>
            <a:r>
              <a:rPr lang="en-US" sz="1800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</a:rPr>
              <a:t>web-</a:t>
            </a:r>
            <a:r>
              <a:rPr lang="ru-RU" sz="1800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</a:rPr>
              <a:t>интерфейс</a:t>
            </a:r>
            <a:endParaRPr lang="ru-RU" sz="1800" cap="all" dirty="0">
              <a:ln w="0"/>
              <a:solidFill>
                <a:schemeClr val="accent1">
                  <a:tint val="75000"/>
                  <a:shade val="75000"/>
                  <a:satMod val="170000"/>
                </a:schemeClr>
              </a:solidFill>
              <a:effectLst/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2006600" y="901700"/>
            <a:ext cx="1357313" cy="214313"/>
          </a:xfrm>
          <a:prstGeom prst="roundRect">
            <a:avLst/>
          </a:prstGeom>
          <a:noFill/>
          <a:ln w="19050"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3935413" y="901700"/>
            <a:ext cx="1285875" cy="214313"/>
          </a:xfrm>
          <a:prstGeom prst="roundRect">
            <a:avLst/>
          </a:prstGeom>
          <a:noFill/>
          <a:ln w="19050"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5864225" y="901700"/>
            <a:ext cx="1285875" cy="214313"/>
          </a:xfrm>
          <a:prstGeom prst="roundRect">
            <a:avLst/>
          </a:prstGeom>
          <a:noFill/>
          <a:ln w="19050"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3149600" y="2259013"/>
            <a:ext cx="5143500" cy="2428875"/>
          </a:xfrm>
          <a:prstGeom prst="roundRect">
            <a:avLst/>
          </a:prstGeom>
          <a:noFill/>
          <a:ln w="19050"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6350" y="4830763"/>
            <a:ext cx="2857500" cy="1071562"/>
          </a:xfrm>
          <a:prstGeom prst="roundRect">
            <a:avLst/>
          </a:prstGeom>
          <a:noFill/>
          <a:ln w="19050"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cxnSp>
        <p:nvCxnSpPr>
          <p:cNvPr id="29" name="Прямая соединительная линия 28"/>
          <p:cNvCxnSpPr>
            <a:stCxn id="21" idx="0"/>
          </p:cNvCxnSpPr>
          <p:nvPr/>
        </p:nvCxnSpPr>
        <p:spPr>
          <a:xfrm rot="16200000" flipV="1">
            <a:off x="2366169" y="583407"/>
            <a:ext cx="166687" cy="46990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 rot="10800000">
            <a:off x="142875" y="739775"/>
            <a:ext cx="2090738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 flipV="1">
            <a:off x="4840288" y="714375"/>
            <a:ext cx="231775" cy="18573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/>
          <p:nvPr/>
        </p:nvCxnSpPr>
        <p:spPr>
          <a:xfrm rot="10800000">
            <a:off x="3286125" y="714375"/>
            <a:ext cx="1857375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3114675" y="473075"/>
            <a:ext cx="2457450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marL="365760" indent="-256032" eaLnBrk="0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defRPr/>
            </a:pPr>
            <a:r>
              <a:rPr lang="ru-RU" sz="1200" b="1" i="1" dirty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Закладка для сигнализации превышений</a:t>
            </a:r>
          </a:p>
        </p:txBody>
      </p:sp>
      <p:cxnSp>
        <p:nvCxnSpPr>
          <p:cNvPr id="40" name="Прямая соединительная линия 39"/>
          <p:cNvCxnSpPr/>
          <p:nvPr/>
        </p:nvCxnSpPr>
        <p:spPr>
          <a:xfrm rot="5400000" flipH="1" flipV="1">
            <a:off x="5868194" y="742156"/>
            <a:ext cx="192088" cy="161925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/>
          <p:nvPr/>
        </p:nvCxnSpPr>
        <p:spPr>
          <a:xfrm rot="10800000">
            <a:off x="6029325" y="738188"/>
            <a:ext cx="2971800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9" name="Прямая соединительная линия 48"/>
          <p:cNvCxnSpPr/>
          <p:nvPr/>
        </p:nvCxnSpPr>
        <p:spPr>
          <a:xfrm flipV="1">
            <a:off x="3857625" y="1785938"/>
            <a:ext cx="500063" cy="47625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3" name="Прямая соединительная линия 52"/>
          <p:cNvCxnSpPr/>
          <p:nvPr/>
        </p:nvCxnSpPr>
        <p:spPr>
          <a:xfrm>
            <a:off x="4357688" y="1785938"/>
            <a:ext cx="4214812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59" name="TextBox 58"/>
          <p:cNvSpPr txBox="1"/>
          <p:nvPr/>
        </p:nvSpPr>
        <p:spPr>
          <a:xfrm>
            <a:off x="4357688" y="1524000"/>
            <a:ext cx="3357562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0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defRPr/>
            </a:pPr>
            <a:r>
              <a:rPr lang="ru-RU" sz="1200" b="1" i="1" dirty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Область работы с результатами экологических измерений</a:t>
            </a:r>
          </a:p>
        </p:txBody>
      </p:sp>
      <p:cxnSp>
        <p:nvCxnSpPr>
          <p:cNvPr id="60" name="Прямая соединительная линия 59"/>
          <p:cNvCxnSpPr/>
          <p:nvPr/>
        </p:nvCxnSpPr>
        <p:spPr>
          <a:xfrm rot="5400000" flipH="1" flipV="1">
            <a:off x="188120" y="4669631"/>
            <a:ext cx="195262" cy="142875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62" name="Прямая соединительная линия 61"/>
          <p:cNvCxnSpPr/>
          <p:nvPr/>
        </p:nvCxnSpPr>
        <p:spPr>
          <a:xfrm>
            <a:off x="357188" y="4646613"/>
            <a:ext cx="2571750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67" name="TextBox 66"/>
          <p:cNvSpPr txBox="1"/>
          <p:nvPr/>
        </p:nvSpPr>
        <p:spPr>
          <a:xfrm>
            <a:off x="257175" y="4391025"/>
            <a:ext cx="2457450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marL="365760" indent="-256032" eaLnBrk="0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defRPr/>
            </a:pPr>
            <a:r>
              <a:rPr lang="ru-RU" sz="1200" b="1" i="1" dirty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Настраиваемые фильтры для поиска информации</a:t>
            </a:r>
          </a:p>
        </p:txBody>
      </p:sp>
      <p:sp>
        <p:nvSpPr>
          <p:cNvPr id="68" name="Скругленный прямоугольник 67"/>
          <p:cNvSpPr/>
          <p:nvPr/>
        </p:nvSpPr>
        <p:spPr>
          <a:xfrm>
            <a:off x="0" y="1357313"/>
            <a:ext cx="2857500" cy="2143125"/>
          </a:xfrm>
          <a:prstGeom prst="roundRect">
            <a:avLst/>
          </a:prstGeom>
          <a:noFill/>
          <a:ln w="19050"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cxnSp>
        <p:nvCxnSpPr>
          <p:cNvPr id="69" name="Прямая соединительная линия 68"/>
          <p:cNvCxnSpPr/>
          <p:nvPr/>
        </p:nvCxnSpPr>
        <p:spPr>
          <a:xfrm rot="16200000" flipV="1">
            <a:off x="214313" y="3571875"/>
            <a:ext cx="214312" cy="7143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1" name="Прямая соединительная линия 70"/>
          <p:cNvCxnSpPr/>
          <p:nvPr/>
        </p:nvCxnSpPr>
        <p:spPr>
          <a:xfrm rot="10800000">
            <a:off x="357188" y="3714750"/>
            <a:ext cx="2090737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72" name="TextBox 71"/>
          <p:cNvSpPr txBox="1"/>
          <p:nvPr/>
        </p:nvSpPr>
        <p:spPr>
          <a:xfrm>
            <a:off x="195263" y="3471863"/>
            <a:ext cx="2733675" cy="646112"/>
          </a:xfrm>
          <a:prstGeom prst="rect">
            <a:avLst/>
          </a:prstGeom>
        </p:spPr>
        <p:txBody>
          <a:bodyPr>
            <a:spAutoFit/>
          </a:bodyPr>
          <a:lstStyle/>
          <a:p>
            <a:pPr marL="90488" eaLnBrk="0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defRPr/>
            </a:pPr>
            <a:r>
              <a:rPr lang="ru-RU" sz="1200" b="1" i="1" dirty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Дерево объектов для выбора видов мониторинга и точек контроля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7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143875" y="6357938"/>
            <a:ext cx="365125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7ED1BB9-519D-4B93-BD56-4263704A5E68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ru-RU" sz="1400" b="1" dirty="0" smtClean="0">
              <a:solidFill>
                <a:schemeClr val="bg1"/>
              </a:solidFill>
            </a:endParaRPr>
          </a:p>
        </p:txBody>
      </p:sp>
      <p:sp>
        <p:nvSpPr>
          <p:cNvPr id="8" name="Заголовок 2"/>
          <p:cNvSpPr>
            <a:spLocks noGrp="1"/>
          </p:cNvSpPr>
          <p:nvPr>
            <p:ph type="title"/>
          </p:nvPr>
        </p:nvSpPr>
        <p:spPr>
          <a:xfrm>
            <a:off x="1285852" y="-24"/>
            <a:ext cx="7715304" cy="500066"/>
          </a:xfrm>
        </p:spPr>
        <p:txBody>
          <a:bodyPr>
            <a:no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1800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</a:rPr>
              <a:t>1. АРМ-Э. Работа с аналитическими графиками</a:t>
            </a:r>
            <a:endParaRPr lang="ru-RU" sz="1800" cap="all" dirty="0">
              <a:ln w="0"/>
              <a:solidFill>
                <a:schemeClr val="accent1">
                  <a:tint val="75000"/>
                  <a:shade val="75000"/>
                  <a:satMod val="170000"/>
                </a:schemeClr>
              </a:solidFill>
              <a:effectLst/>
            </a:endParaRPr>
          </a:p>
        </p:txBody>
      </p:sp>
      <p:pic>
        <p:nvPicPr>
          <p:cNvPr id="18438" name="Рисунок 30" descr="2. графики.jpg"/>
          <p:cNvPicPr>
            <a:picLocks noChangeAspect="1"/>
          </p:cNvPicPr>
          <p:nvPr/>
        </p:nvPicPr>
        <p:blipFill>
          <a:blip r:embed="rId5" cstate="print"/>
          <a:srcRect l="12201" r="1031"/>
          <a:stretch>
            <a:fillRect/>
          </a:stretch>
        </p:blipFill>
        <p:spPr bwMode="auto">
          <a:xfrm>
            <a:off x="0" y="500063"/>
            <a:ext cx="9144000" cy="5808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Рисунок 18" descr="4. отчет.jpg"/>
          <p:cNvPicPr>
            <a:picLocks noChangeAspect="1"/>
          </p:cNvPicPr>
          <p:nvPr/>
        </p:nvPicPr>
        <p:blipFill>
          <a:blip r:embed="rId3" cstate="print"/>
          <a:srcRect b="1173"/>
          <a:stretch>
            <a:fillRect/>
          </a:stretch>
        </p:blipFill>
        <p:spPr>
          <a:xfrm>
            <a:off x="107950" y="931863"/>
            <a:ext cx="8393113" cy="55689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1" name="Рисунок 20" descr="50. результаты ПЭМ 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00188" y="4000500"/>
            <a:ext cx="4143375" cy="274478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20" name="Рисунок 19" descr="3. выбор параметров отчета.jpg"/>
          <p:cNvPicPr>
            <a:picLocks noChangeAspect="1"/>
          </p:cNvPicPr>
          <p:nvPr/>
        </p:nvPicPr>
        <p:blipFill>
          <a:blip r:embed="rId5" cstate="print"/>
          <a:srcRect r="49213"/>
          <a:stretch>
            <a:fillRect/>
          </a:stretch>
        </p:blipFill>
        <p:spPr bwMode="auto">
          <a:xfrm>
            <a:off x="5500688" y="3714750"/>
            <a:ext cx="3500437" cy="30368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461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285788" y="142852"/>
            <a:ext cx="8001120" cy="620142"/>
          </a:xfrm>
        </p:spPr>
        <p:txBody>
          <a:bodyPr>
            <a:no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1800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</a:rPr>
              <a:t>1. АРМ-Э. Автоматизированное формирование отчетности на основе настраиваемых пользователем выборок измерительных данных</a:t>
            </a:r>
          </a:p>
        </p:txBody>
      </p:sp>
      <p:pic>
        <p:nvPicPr>
          <p:cNvPr id="19463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072438" y="6357938"/>
            <a:ext cx="436562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4337CC7-3D80-4338-9D1B-CE2EABE18653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ru-RU" sz="14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2" name="Группа 4"/>
          <p:cNvGrpSpPr>
            <a:grpSpLocks/>
          </p:cNvGrpSpPr>
          <p:nvPr/>
        </p:nvGrpSpPr>
        <p:grpSpPr bwMode="auto">
          <a:xfrm>
            <a:off x="0" y="428625"/>
            <a:ext cx="9064625" cy="6048375"/>
            <a:chOff x="0" y="476672"/>
            <a:chExt cx="9064098" cy="6048672"/>
          </a:xfrm>
        </p:grpSpPr>
        <p:pic>
          <p:nvPicPr>
            <p:cNvPr id="20505" name="Рисунок 5" descr="1. общий вид.jpg"/>
            <p:cNvPicPr>
              <a:picLocks noChangeAspect="1"/>
            </p:cNvPicPr>
            <p:nvPr/>
          </p:nvPicPr>
          <p:blipFill>
            <a:blip r:embed="rId3" cstate="print"/>
            <a:srcRect r="63387" b="7101"/>
            <a:stretch>
              <a:fillRect/>
            </a:stretch>
          </p:blipFill>
          <p:spPr bwMode="auto">
            <a:xfrm>
              <a:off x="0" y="476672"/>
              <a:ext cx="4665638" cy="60486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506" name="Рисунок 6" descr="1. общий вид.jpg"/>
            <p:cNvPicPr>
              <a:picLocks noChangeAspect="1"/>
            </p:cNvPicPr>
            <p:nvPr/>
          </p:nvPicPr>
          <p:blipFill>
            <a:blip r:embed="rId3" cstate="print"/>
            <a:srcRect l="41420" r="24004" b="12698"/>
            <a:stretch>
              <a:fillRect/>
            </a:stretch>
          </p:blipFill>
          <p:spPr bwMode="auto">
            <a:xfrm>
              <a:off x="4644009" y="476672"/>
              <a:ext cx="4409724" cy="56886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507" name="Рисунок 7" descr="2. карта.jpg"/>
            <p:cNvPicPr>
              <a:picLocks noChangeAspect="1"/>
            </p:cNvPicPr>
            <p:nvPr/>
          </p:nvPicPr>
          <p:blipFill>
            <a:blip r:embed="rId4" cstate="print"/>
            <a:srcRect t="1331"/>
            <a:stretch>
              <a:fillRect/>
            </a:stretch>
          </p:blipFill>
          <p:spPr bwMode="auto">
            <a:xfrm>
              <a:off x="3635896" y="2191760"/>
              <a:ext cx="5428202" cy="43181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98" name="TextBox 97"/>
          <p:cNvSpPr txBox="1"/>
          <p:nvPr/>
        </p:nvSpPr>
        <p:spPr>
          <a:xfrm>
            <a:off x="1016000" y="1466850"/>
            <a:ext cx="4057650" cy="461963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pPr eaLnBrk="0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defRPr/>
            </a:pPr>
            <a:r>
              <a:rPr lang="ru-RU" sz="1200" b="1" i="1" dirty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Древовидный рубрикатор для работы с документами</a:t>
            </a:r>
          </a:p>
        </p:txBody>
      </p:sp>
      <p:pic>
        <p:nvPicPr>
          <p:cNvPr id="20484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285852" y="-142900"/>
            <a:ext cx="8001120" cy="785794"/>
          </a:xfrm>
        </p:spPr>
        <p:txBody>
          <a:bodyPr>
            <a:no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1800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</a:rPr>
              <a:t>2. АРМ-Э       ИАС ПЭМ</a:t>
            </a:r>
            <a:r>
              <a:rPr lang="ru-RU" sz="180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</a:rPr>
              <a:t>и</a:t>
            </a:r>
            <a:r>
              <a:rPr lang="ru-RU" sz="1800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</a:rPr>
              <a:t>К. Интерфейс ИАС ПЭМиК</a:t>
            </a:r>
          </a:p>
        </p:txBody>
      </p:sp>
      <p:pic>
        <p:nvPicPr>
          <p:cNvPr id="20486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60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072438" y="6357938"/>
            <a:ext cx="436562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169C9F0-DCBE-4888-9A95-5F2DB42FA16D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ru-RU" sz="1400" b="1" dirty="0" smtClean="0">
              <a:solidFill>
                <a:schemeClr val="bg1"/>
              </a:solidFill>
            </a:endParaRPr>
          </a:p>
        </p:txBody>
      </p:sp>
      <p:sp>
        <p:nvSpPr>
          <p:cNvPr id="54" name="Стрелка вправо 53"/>
          <p:cNvSpPr/>
          <p:nvPr/>
        </p:nvSpPr>
        <p:spPr>
          <a:xfrm>
            <a:off x="2500313" y="53975"/>
            <a:ext cx="285750" cy="323850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pic>
        <p:nvPicPr>
          <p:cNvPr id="20489" name="Рисунок 9" descr="3. карта.jpg"/>
          <p:cNvPicPr>
            <a:picLocks noChangeAspect="1"/>
          </p:cNvPicPr>
          <p:nvPr/>
        </p:nvPicPr>
        <p:blipFill>
          <a:blip r:embed="rId7" cstate="print"/>
          <a:srcRect l="3162" t="9062" r="32697"/>
          <a:stretch>
            <a:fillRect/>
          </a:stretch>
        </p:blipFill>
        <p:spPr bwMode="auto">
          <a:xfrm>
            <a:off x="7000875" y="4643438"/>
            <a:ext cx="1789113" cy="173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2" name="Прямоугольник 61"/>
          <p:cNvSpPr/>
          <p:nvPr/>
        </p:nvSpPr>
        <p:spPr>
          <a:xfrm>
            <a:off x="7000875" y="4643438"/>
            <a:ext cx="1785938" cy="1714500"/>
          </a:xfrm>
          <a:prstGeom prst="rect">
            <a:avLst/>
          </a:prstGeom>
          <a:noFill/>
          <a:ln w="19050"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cxnSp>
        <p:nvCxnSpPr>
          <p:cNvPr id="64" name="Прямая соединительная линия 63"/>
          <p:cNvCxnSpPr>
            <a:stCxn id="65" idx="1"/>
          </p:cNvCxnSpPr>
          <p:nvPr/>
        </p:nvCxnSpPr>
        <p:spPr>
          <a:xfrm rot="10800000" flipV="1">
            <a:off x="7000875" y="3106738"/>
            <a:ext cx="285750" cy="153670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65" name="Прямоугольник 64"/>
          <p:cNvSpPr/>
          <p:nvPr/>
        </p:nvSpPr>
        <p:spPr>
          <a:xfrm>
            <a:off x="7286625" y="3071813"/>
            <a:ext cx="71438" cy="71437"/>
          </a:xfrm>
          <a:prstGeom prst="rect">
            <a:avLst/>
          </a:prstGeom>
          <a:noFill/>
          <a:ln w="19050"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cxnSp>
        <p:nvCxnSpPr>
          <p:cNvPr id="68" name="Прямая соединительная линия 67"/>
          <p:cNvCxnSpPr>
            <a:stCxn id="65" idx="3"/>
          </p:cNvCxnSpPr>
          <p:nvPr/>
        </p:nvCxnSpPr>
        <p:spPr>
          <a:xfrm>
            <a:off x="7358063" y="3106738"/>
            <a:ext cx="1428750" cy="153670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71" name="Скругленный прямоугольник 70"/>
          <p:cNvSpPr/>
          <p:nvPr/>
        </p:nvSpPr>
        <p:spPr>
          <a:xfrm>
            <a:off x="3714750" y="2071688"/>
            <a:ext cx="5357813" cy="4429125"/>
          </a:xfrm>
          <a:prstGeom prst="roundRect">
            <a:avLst>
              <a:gd name="adj" fmla="val 4040"/>
            </a:avLst>
          </a:prstGeom>
          <a:noFill/>
          <a:ln w="19050"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72" name="Скругленный прямоугольник 71"/>
          <p:cNvSpPr/>
          <p:nvPr/>
        </p:nvSpPr>
        <p:spPr>
          <a:xfrm>
            <a:off x="17463" y="1322388"/>
            <a:ext cx="4625975" cy="142875"/>
          </a:xfrm>
          <a:prstGeom prst="roundRect">
            <a:avLst>
              <a:gd name="adj" fmla="val 4040"/>
            </a:avLst>
          </a:prstGeom>
          <a:noFill/>
          <a:ln w="19050"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73" name="Скругленный прямоугольник 72"/>
          <p:cNvSpPr/>
          <p:nvPr/>
        </p:nvSpPr>
        <p:spPr>
          <a:xfrm>
            <a:off x="71438" y="2000250"/>
            <a:ext cx="3143250" cy="4500563"/>
          </a:xfrm>
          <a:prstGeom prst="roundRect">
            <a:avLst>
              <a:gd name="adj" fmla="val 4040"/>
            </a:avLst>
          </a:prstGeom>
          <a:noFill/>
          <a:ln w="19050"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cxnSp>
        <p:nvCxnSpPr>
          <p:cNvPr id="76" name="Прямая соединительная линия 75"/>
          <p:cNvCxnSpPr/>
          <p:nvPr/>
        </p:nvCxnSpPr>
        <p:spPr>
          <a:xfrm flipV="1">
            <a:off x="4994275" y="1071563"/>
            <a:ext cx="3792538" cy="635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83" name="TextBox 82"/>
          <p:cNvSpPr txBox="1"/>
          <p:nvPr/>
        </p:nvSpPr>
        <p:spPr>
          <a:xfrm>
            <a:off x="4941888" y="847725"/>
            <a:ext cx="4059237" cy="4603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0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defRPr/>
            </a:pPr>
            <a:r>
              <a:rPr lang="ru-RU" sz="1200" b="1" i="1" dirty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Закладки для поиска документов, анализа результатов ПЭМ и ПЭК и перехода к АРМ-Э</a:t>
            </a:r>
          </a:p>
        </p:txBody>
      </p:sp>
      <p:sp>
        <p:nvSpPr>
          <p:cNvPr id="88" name="TextBox 87"/>
          <p:cNvSpPr txBox="1"/>
          <p:nvPr/>
        </p:nvSpPr>
        <p:spPr>
          <a:xfrm>
            <a:off x="4965700" y="1406525"/>
            <a:ext cx="4057650" cy="461963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pPr eaLnBrk="0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defRPr/>
            </a:pPr>
            <a:r>
              <a:rPr lang="ru-RU" sz="1200" b="1" i="1" dirty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Область для работы с интерактивной картой (с использованием средств ГИС-поддержки)</a:t>
            </a:r>
          </a:p>
        </p:txBody>
      </p:sp>
      <p:cxnSp>
        <p:nvCxnSpPr>
          <p:cNvPr id="85" name="Прямая соединительная линия 84"/>
          <p:cNvCxnSpPr/>
          <p:nvPr/>
        </p:nvCxnSpPr>
        <p:spPr>
          <a:xfrm flipV="1">
            <a:off x="5000625" y="1636713"/>
            <a:ext cx="3792538" cy="635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6" name="Прямая соединительная линия 85"/>
          <p:cNvCxnSpPr/>
          <p:nvPr/>
        </p:nvCxnSpPr>
        <p:spPr>
          <a:xfrm rot="5400000" flipH="1" flipV="1">
            <a:off x="4643438" y="1071563"/>
            <a:ext cx="357187" cy="3571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4" name="Прямая соединительная линия 73"/>
          <p:cNvCxnSpPr/>
          <p:nvPr/>
        </p:nvCxnSpPr>
        <p:spPr>
          <a:xfrm rot="5400000" flipH="1" flipV="1">
            <a:off x="8569325" y="1854201"/>
            <a:ext cx="428625" cy="635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92" name="Прямая соединительная линия 91"/>
          <p:cNvCxnSpPr/>
          <p:nvPr/>
        </p:nvCxnSpPr>
        <p:spPr>
          <a:xfrm rot="5400000" flipH="1" flipV="1">
            <a:off x="892969" y="1750219"/>
            <a:ext cx="285750" cy="214312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96" name="Прямая соединительная линия 95"/>
          <p:cNvCxnSpPr>
            <a:stCxn id="98" idx="1"/>
          </p:cNvCxnSpPr>
          <p:nvPr/>
        </p:nvCxnSpPr>
        <p:spPr>
          <a:xfrm rot="10800000" flipH="1">
            <a:off x="1016000" y="1698625"/>
            <a:ext cx="3556000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506" name="Группа 4"/>
          <p:cNvGrpSpPr>
            <a:grpSpLocks/>
          </p:cNvGrpSpPr>
          <p:nvPr/>
        </p:nvGrpSpPr>
        <p:grpSpPr bwMode="auto">
          <a:xfrm>
            <a:off x="0" y="428625"/>
            <a:ext cx="9064625" cy="6048375"/>
            <a:chOff x="0" y="476672"/>
            <a:chExt cx="9064098" cy="6048672"/>
          </a:xfrm>
        </p:grpSpPr>
        <p:pic>
          <p:nvPicPr>
            <p:cNvPr id="21524" name="Рисунок 5" descr="1. общий вид.jpg"/>
            <p:cNvPicPr>
              <a:picLocks noChangeAspect="1"/>
            </p:cNvPicPr>
            <p:nvPr/>
          </p:nvPicPr>
          <p:blipFill>
            <a:blip r:embed="rId3" cstate="print"/>
            <a:srcRect r="63387" b="7101"/>
            <a:stretch>
              <a:fillRect/>
            </a:stretch>
          </p:blipFill>
          <p:spPr bwMode="auto">
            <a:xfrm>
              <a:off x="0" y="476672"/>
              <a:ext cx="4665638" cy="60486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1525" name="Рисунок 6" descr="1. общий вид.jpg"/>
            <p:cNvPicPr>
              <a:picLocks noChangeAspect="1"/>
            </p:cNvPicPr>
            <p:nvPr/>
          </p:nvPicPr>
          <p:blipFill>
            <a:blip r:embed="rId3" cstate="print"/>
            <a:srcRect l="41420" r="24004" b="12698"/>
            <a:stretch>
              <a:fillRect/>
            </a:stretch>
          </p:blipFill>
          <p:spPr bwMode="auto">
            <a:xfrm>
              <a:off x="4644009" y="476672"/>
              <a:ext cx="4409724" cy="56886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1526" name="Рисунок 7" descr="2. карта.jpg"/>
            <p:cNvPicPr>
              <a:picLocks noChangeAspect="1"/>
            </p:cNvPicPr>
            <p:nvPr/>
          </p:nvPicPr>
          <p:blipFill>
            <a:blip r:embed="rId4" cstate="print"/>
            <a:srcRect t="1331"/>
            <a:stretch>
              <a:fillRect/>
            </a:stretch>
          </p:blipFill>
          <p:spPr bwMode="auto">
            <a:xfrm>
              <a:off x="3635896" y="2191760"/>
              <a:ext cx="5428202" cy="43181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285852" y="-142900"/>
            <a:ext cx="8001120" cy="785794"/>
          </a:xfrm>
        </p:spPr>
        <p:txBody>
          <a:bodyPr>
            <a:no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1800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</a:rPr>
              <a:t>2. ИАС ПЭМ</a:t>
            </a:r>
            <a:r>
              <a:rPr lang="ru-RU" sz="180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</a:rPr>
              <a:t>и</a:t>
            </a:r>
            <a:r>
              <a:rPr lang="ru-RU" sz="1800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</a:rPr>
              <a:t>К. Связь между Документами, ГИС и АРМ-Э</a:t>
            </a:r>
          </a:p>
        </p:txBody>
      </p:sp>
      <p:pic>
        <p:nvPicPr>
          <p:cNvPr id="21509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60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072438" y="6357938"/>
            <a:ext cx="436562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1252A97-362C-4B51-B62E-F3C63186E268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ru-RU" sz="1400" b="1" dirty="0" smtClean="0">
              <a:solidFill>
                <a:schemeClr val="bg1"/>
              </a:solidFill>
            </a:endParaRPr>
          </a:p>
        </p:txBody>
      </p:sp>
      <p:cxnSp>
        <p:nvCxnSpPr>
          <p:cNvPr id="64" name="Прямая соединительная линия 63"/>
          <p:cNvCxnSpPr>
            <a:stCxn id="65" idx="1"/>
          </p:cNvCxnSpPr>
          <p:nvPr/>
        </p:nvCxnSpPr>
        <p:spPr>
          <a:xfrm rot="10800000" flipV="1">
            <a:off x="7000875" y="3106738"/>
            <a:ext cx="285750" cy="153670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65" name="Прямоугольник 64"/>
          <p:cNvSpPr/>
          <p:nvPr/>
        </p:nvSpPr>
        <p:spPr>
          <a:xfrm>
            <a:off x="7286625" y="3071813"/>
            <a:ext cx="71438" cy="71437"/>
          </a:xfrm>
          <a:prstGeom prst="rect">
            <a:avLst/>
          </a:prstGeom>
          <a:noFill/>
          <a:ln w="19050"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cxnSp>
        <p:nvCxnSpPr>
          <p:cNvPr id="68" name="Прямая соединительная линия 67"/>
          <p:cNvCxnSpPr>
            <a:stCxn id="65" idx="3"/>
          </p:cNvCxnSpPr>
          <p:nvPr/>
        </p:nvCxnSpPr>
        <p:spPr>
          <a:xfrm>
            <a:off x="7358063" y="3106738"/>
            <a:ext cx="1428750" cy="153670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21514" name="Рисунок 9" descr="3. карта.jpg"/>
          <p:cNvPicPr>
            <a:picLocks noChangeAspect="1"/>
          </p:cNvPicPr>
          <p:nvPr/>
        </p:nvPicPr>
        <p:blipFill>
          <a:blip r:embed="rId7" cstate="print"/>
          <a:srcRect l="3162" t="9062" r="32697"/>
          <a:stretch>
            <a:fillRect/>
          </a:stretch>
        </p:blipFill>
        <p:spPr bwMode="auto">
          <a:xfrm>
            <a:off x="4500563" y="2071688"/>
            <a:ext cx="4572000" cy="435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5" name="Рисунок 28" descr="Ссылки.bmp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3025" y="2027238"/>
            <a:ext cx="4570413" cy="447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Скругленный прямоугольник 29"/>
          <p:cNvSpPr/>
          <p:nvPr/>
        </p:nvSpPr>
        <p:spPr>
          <a:xfrm>
            <a:off x="1071563" y="3714750"/>
            <a:ext cx="2428875" cy="142875"/>
          </a:xfrm>
          <a:prstGeom prst="roundRect">
            <a:avLst>
              <a:gd name="adj" fmla="val 4040"/>
            </a:avLst>
          </a:prstGeom>
          <a:noFill/>
          <a:ln w="19050"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5929313" y="5286375"/>
            <a:ext cx="142875" cy="142875"/>
          </a:xfrm>
          <a:prstGeom prst="roundRect">
            <a:avLst>
              <a:gd name="adj" fmla="val 4040"/>
            </a:avLst>
          </a:prstGeom>
          <a:noFill/>
          <a:ln w="19050"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pic>
        <p:nvPicPr>
          <p:cNvPr id="32" name="Рисунок 31" descr="50. результаты ПЭМ 4.jpg"/>
          <p:cNvPicPr>
            <a:picLocks noChangeAspect="1"/>
          </p:cNvPicPr>
          <p:nvPr/>
        </p:nvPicPr>
        <p:blipFill>
          <a:blip r:embed="rId9" cstate="print"/>
          <a:srcRect l="1724" r="3448" b="21911"/>
          <a:stretch>
            <a:fillRect/>
          </a:stretch>
        </p:blipFill>
        <p:spPr>
          <a:xfrm>
            <a:off x="5857875" y="2214563"/>
            <a:ext cx="2227263" cy="121443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33" name="Скругленный прямоугольник 32"/>
          <p:cNvSpPr/>
          <p:nvPr/>
        </p:nvSpPr>
        <p:spPr>
          <a:xfrm>
            <a:off x="5857875" y="2214563"/>
            <a:ext cx="2214563" cy="1214437"/>
          </a:xfrm>
          <a:prstGeom prst="roundRect">
            <a:avLst>
              <a:gd name="adj" fmla="val 4040"/>
            </a:avLst>
          </a:prstGeom>
          <a:noFill/>
          <a:ln w="19050"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47" name="Прямоугольная выноска 46"/>
          <p:cNvSpPr/>
          <p:nvPr/>
        </p:nvSpPr>
        <p:spPr>
          <a:xfrm>
            <a:off x="2500313" y="2214563"/>
            <a:ext cx="2571750" cy="928687"/>
          </a:xfrm>
          <a:prstGeom prst="wedgeRectCallout">
            <a:avLst>
              <a:gd name="adj1" fmla="val 47611"/>
              <a:gd name="adj2" fmla="val 78090"/>
            </a:avLst>
          </a:prstGeom>
          <a:solidFill>
            <a:schemeClr val="bg1"/>
          </a:solidFill>
          <a:ln w="12700"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eaLnBrk="0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defRPr/>
            </a:pPr>
            <a:r>
              <a:rPr lang="ru-RU" sz="1100" b="1" dirty="0"/>
              <a:t>Интерактивная связь между документом, объектом на карте и измерительными данными в БД облегчает удобство навигации для работы с данными</a:t>
            </a:r>
          </a:p>
        </p:txBody>
      </p:sp>
      <p:cxnSp>
        <p:nvCxnSpPr>
          <p:cNvPr id="49" name="Прямая со стрелкой 48"/>
          <p:cNvCxnSpPr/>
          <p:nvPr/>
        </p:nvCxnSpPr>
        <p:spPr>
          <a:xfrm flipV="1">
            <a:off x="3500438" y="3214688"/>
            <a:ext cx="2357437" cy="500062"/>
          </a:xfrm>
          <a:prstGeom prst="straightConnector1">
            <a:avLst/>
          </a:prstGeom>
          <a:ln w="19050">
            <a:solidFill>
              <a:schemeClr val="accent2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>
            <a:endCxn id="31" idx="1"/>
          </p:cNvCxnSpPr>
          <p:nvPr/>
        </p:nvCxnSpPr>
        <p:spPr>
          <a:xfrm>
            <a:off x="3500438" y="3857625"/>
            <a:ext cx="2428875" cy="1500188"/>
          </a:xfrm>
          <a:prstGeom prst="straightConnector1">
            <a:avLst/>
          </a:prstGeom>
          <a:ln w="19050">
            <a:solidFill>
              <a:schemeClr val="accent2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 rot="5400000">
            <a:off x="5072856" y="4358482"/>
            <a:ext cx="1857375" cy="1588"/>
          </a:xfrm>
          <a:prstGeom prst="straightConnector1">
            <a:avLst/>
          </a:prstGeom>
          <a:ln w="19050">
            <a:solidFill>
              <a:schemeClr val="accent2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5.1_графический материал фарш.jpg"/>
          <p:cNvPicPr>
            <a:picLocks noChangeAspect="1"/>
          </p:cNvPicPr>
          <p:nvPr/>
        </p:nvPicPr>
        <p:blipFill>
          <a:blip r:embed="rId3" cstate="print"/>
          <a:srcRect l="12894"/>
          <a:stretch>
            <a:fillRect/>
          </a:stretch>
        </p:blipFill>
        <p:spPr>
          <a:xfrm>
            <a:off x="4139952" y="764704"/>
            <a:ext cx="2728285" cy="234835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22" name="TextBox 21"/>
          <p:cNvSpPr txBox="1"/>
          <p:nvPr/>
        </p:nvSpPr>
        <p:spPr>
          <a:xfrm>
            <a:off x="1235818" y="29613"/>
            <a:ext cx="7908214" cy="416747"/>
          </a:xfrm>
          <a:prstGeom prst="rect">
            <a:avLst/>
          </a:prstGeom>
        </p:spPr>
        <p:txBody>
          <a:bodyPr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ea typeface="+mj-ea"/>
                <a:cs typeface="+mj-cs"/>
              </a:rPr>
              <a:t>2. ИАС ПЭМ</a:t>
            </a:r>
            <a:r>
              <a:rPr lang="ru-RU" b="1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ea typeface="+mj-ea"/>
                <a:cs typeface="+mj-cs"/>
              </a:rPr>
              <a:t>и</a:t>
            </a:r>
            <a:r>
              <a:rPr lang="ru-RU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ea typeface="+mj-ea"/>
                <a:cs typeface="+mj-cs"/>
              </a:rPr>
              <a:t>К. Работа с картами и документами, ведение БД</a:t>
            </a:r>
          </a:p>
        </p:txBody>
      </p:sp>
      <p:pic>
        <p:nvPicPr>
          <p:cNvPr id="11" name="Рисунок 3" descr="7_найденные документы + граф. материал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9896" y="1357298"/>
            <a:ext cx="2753343" cy="336008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3" name="Picture 2" descr="C:\Documents and Settings\Necheukhin\Рабочий стол\Презентация СХВ\КтК\КТК Картографический поиск документов (пример) поиск в рамке.bmp"/>
          <p:cNvPicPr>
            <a:picLocks noChangeAspect="1" noChangeArrowheads="1"/>
          </p:cNvPicPr>
          <p:nvPr/>
        </p:nvPicPr>
        <p:blipFill>
          <a:blip r:embed="rId5" cstate="print"/>
          <a:srcRect l="427" t="3104" b="12233"/>
          <a:stretch>
            <a:fillRect/>
          </a:stretch>
        </p:blipFill>
        <p:spPr bwMode="auto">
          <a:xfrm>
            <a:off x="3851920" y="1412776"/>
            <a:ext cx="4842882" cy="321471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2" name="Рисунок 3" descr="10_пример поиска на карте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2910" y="3286124"/>
            <a:ext cx="3027215" cy="334058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" name="Рисунок 13" descr="5.2_графический материал фарш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55576" y="908720"/>
            <a:ext cx="4357718" cy="37965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cxnSp>
        <p:nvCxnSpPr>
          <p:cNvPr id="22536" name="Прямая со стрелкой 15"/>
          <p:cNvCxnSpPr>
            <a:cxnSpLocks noChangeShapeType="1"/>
          </p:cNvCxnSpPr>
          <p:nvPr/>
        </p:nvCxnSpPr>
        <p:spPr bwMode="auto">
          <a:xfrm>
            <a:off x="3143250" y="4357688"/>
            <a:ext cx="2071688" cy="1500187"/>
          </a:xfrm>
          <a:prstGeom prst="straightConnector1">
            <a:avLst/>
          </a:prstGeom>
          <a:noFill/>
          <a:ln w="9525" algn="ctr">
            <a:noFill/>
            <a:round/>
            <a:headEnd/>
            <a:tailEnd type="arrow" w="med" len="med"/>
          </a:ln>
        </p:spPr>
      </p:cxnSp>
      <p:pic>
        <p:nvPicPr>
          <p:cNvPr id="22537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8" name="Picture 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001000" y="6481763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316913" y="6448425"/>
            <a:ext cx="436562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4D3FE4D-B3B5-4EB3-8AA9-8817D2A40215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ru-RU" sz="1400" b="1" dirty="0" smtClean="0">
              <a:solidFill>
                <a:schemeClr val="bg1"/>
              </a:solidFill>
            </a:endParaRPr>
          </a:p>
        </p:txBody>
      </p:sp>
      <p:pic>
        <p:nvPicPr>
          <p:cNvPr id="22540" name="Picture 13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356100" y="3213100"/>
            <a:ext cx="4605338" cy="323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Двойная стрелка влево/вправо 16"/>
          <p:cNvSpPr/>
          <p:nvPr/>
        </p:nvSpPr>
        <p:spPr>
          <a:xfrm rot="21405218">
            <a:off x="1841500" y="5387975"/>
            <a:ext cx="3073400" cy="295275"/>
          </a:xfrm>
          <a:prstGeom prst="left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9" name="Двойная стрелка влево/вправо 18"/>
          <p:cNvSpPr/>
          <p:nvPr/>
        </p:nvSpPr>
        <p:spPr>
          <a:xfrm rot="1980935">
            <a:off x="4489450" y="3363913"/>
            <a:ext cx="3810000" cy="293687"/>
          </a:xfrm>
          <a:prstGeom prst="left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 descr="14_распределение нарушений по организациям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86380" y="2214554"/>
            <a:ext cx="3357586" cy="402201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6" name="Рисунок 15" descr="12_выявление и устранение нарушений.jpg"/>
          <p:cNvPicPr>
            <a:picLocks noChangeAspect="1"/>
          </p:cNvPicPr>
          <p:nvPr/>
        </p:nvPicPr>
        <p:blipFill>
          <a:blip r:embed="rId4" cstate="print"/>
          <a:srcRect l="14238" t="1368" r="14238" b="1489"/>
          <a:stretch>
            <a:fillRect/>
          </a:stretch>
        </p:blipFill>
        <p:spPr>
          <a:xfrm>
            <a:off x="500034" y="1285860"/>
            <a:ext cx="4180632" cy="380544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19" name="Rectangle 70"/>
          <p:cNvSpPr>
            <a:spLocks noChangeArrowheads="1"/>
          </p:cNvSpPr>
          <p:nvPr/>
        </p:nvSpPr>
        <p:spPr bwMode="auto">
          <a:xfrm>
            <a:off x="1331640" y="116632"/>
            <a:ext cx="7560840" cy="837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 eaLnBrk="0" hangingPunct="0">
              <a:lnSpc>
                <a:spcPct val="85000"/>
              </a:lnSpc>
              <a:defRPr/>
            </a:pPr>
            <a:endParaRPr kumimoji="1" lang="ru-RU" b="1" dirty="0">
              <a:ln>
                <a:solidFill>
                  <a:schemeClr val="tx1"/>
                </a:solidFill>
              </a:ln>
              <a:solidFill>
                <a:schemeClr val="accent3">
                  <a:lumMod val="50000"/>
                </a:schemeClr>
              </a:solidFill>
              <a:latin typeface="+mj-lt"/>
              <a:ea typeface="+mj-ea"/>
              <a:cs typeface="Times New Roman" pitchFamily="18" charset="0"/>
            </a:endParaRPr>
          </a:p>
          <a:p>
            <a:pPr algn="ctr" eaLnBrk="0" hangingPunct="0">
              <a:lnSpc>
                <a:spcPct val="85000"/>
              </a:lnSpc>
              <a:defRPr/>
            </a:pPr>
            <a:endParaRPr kumimoji="1" lang="ru-RU" b="1" dirty="0">
              <a:ln>
                <a:solidFill>
                  <a:schemeClr val="tx1"/>
                </a:solidFill>
              </a:ln>
              <a:solidFill>
                <a:schemeClr val="accent3">
                  <a:lumMod val="50000"/>
                </a:schemeClr>
              </a:solidFill>
              <a:latin typeface="+mj-lt"/>
              <a:ea typeface="+mj-ea"/>
              <a:cs typeface="Times New Roman" pitchFamily="18" charset="0"/>
            </a:endParaRPr>
          </a:p>
          <a:p>
            <a:pPr eaLnBrk="0" fontAlgn="auto" hangingPunct="0">
              <a:spcAft>
                <a:spcPts val="0"/>
              </a:spcAft>
              <a:defRPr/>
            </a:pPr>
            <a:r>
              <a:rPr lang="ru-RU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ea typeface="+mj-ea"/>
                <a:cs typeface="+mj-cs"/>
              </a:rPr>
              <a:t>2. ИАС ПЭМ</a:t>
            </a:r>
            <a:r>
              <a:rPr lang="ru-RU" b="1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ea typeface="+mj-ea"/>
                <a:cs typeface="+mj-cs"/>
              </a:rPr>
              <a:t>и</a:t>
            </a:r>
            <a:r>
              <a:rPr lang="ru-RU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ea typeface="+mj-ea"/>
                <a:cs typeface="+mj-cs"/>
              </a:rPr>
              <a:t>К. Автоматическая обработка и анализ результатов инспекционных проверок ПЭК, результатов проверки наличия природоохранной документации </a:t>
            </a:r>
          </a:p>
        </p:txBody>
      </p:sp>
      <p:pic>
        <p:nvPicPr>
          <p:cNvPr id="20" name="Picture 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934711"/>
            <a:ext cx="2428892" cy="2422281"/>
          </a:xfrm>
          <a:prstGeom prst="rect">
            <a:avLst/>
          </a:prstGeom>
          <a:ln w="889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1" name="Picture 1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57554" y="1007565"/>
            <a:ext cx="3196117" cy="3645571"/>
          </a:xfrm>
          <a:prstGeom prst="rect">
            <a:avLst/>
          </a:prstGeom>
          <a:ln w="889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3" name="Picture 9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4282" y="3929066"/>
            <a:ext cx="2857520" cy="2571768"/>
          </a:xfrm>
          <a:prstGeom prst="rect">
            <a:avLst/>
          </a:prstGeom>
          <a:ln w="889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571868" y="4929198"/>
            <a:ext cx="4450747" cy="1643074"/>
          </a:xfrm>
          <a:prstGeom prst="rect">
            <a:avLst/>
          </a:prstGeom>
          <a:ln w="889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5" name="Picture 4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58016" y="1340768"/>
            <a:ext cx="2043624" cy="2071702"/>
          </a:xfrm>
          <a:prstGeom prst="rect">
            <a:avLst/>
          </a:prstGeom>
          <a:ln w="889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3562" name="Picture 2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3" name="Picture 3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001000" y="6481763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316913" y="6448425"/>
            <a:ext cx="436562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4DC38F9-AA10-469B-8217-43C60049DC7C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ru-RU" sz="14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285852" y="42665"/>
            <a:ext cx="7795620" cy="573619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0" fontAlgn="auto" hangingPunct="0">
              <a:lnSpc>
                <a:spcPct val="85000"/>
              </a:lnSpc>
              <a:spcAft>
                <a:spcPts val="0"/>
              </a:spcAft>
              <a:defRPr/>
            </a:pPr>
            <a:r>
              <a:rPr lang="ru-RU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ea typeface="+mj-ea"/>
                <a:cs typeface="+mj-cs"/>
              </a:rPr>
              <a:t>3. ИС «Экологическая отчетность».  </a:t>
            </a:r>
            <a:br>
              <a:rPr lang="ru-RU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ea typeface="+mj-ea"/>
                <a:cs typeface="+mj-cs"/>
              </a:rPr>
            </a:br>
            <a:r>
              <a:rPr lang="ru-RU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ea typeface="+mj-ea"/>
                <a:cs typeface="+mj-cs"/>
              </a:rPr>
              <a:t>    Порядок формирования отчетности</a:t>
            </a:r>
          </a:p>
        </p:txBody>
      </p:sp>
      <p:pic>
        <p:nvPicPr>
          <p:cNvPr id="2457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6481763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316913" y="6448425"/>
            <a:ext cx="436562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234EAEA-50C0-44DE-85B7-9459F06ECB9A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ru-RU" sz="1400" b="1" dirty="0" smtClean="0">
              <a:solidFill>
                <a:schemeClr val="bg1"/>
              </a:solidFill>
            </a:endParaRPr>
          </a:p>
        </p:txBody>
      </p:sp>
      <p:pic>
        <p:nvPicPr>
          <p:cNvPr id="24582" name="Picture 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14463" y="669925"/>
            <a:ext cx="7659687" cy="5786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3" name="Прямоугольник 9"/>
          <p:cNvSpPr>
            <a:spLocks noChangeArrowheads="1"/>
          </p:cNvSpPr>
          <p:nvPr/>
        </p:nvSpPr>
        <p:spPr bwMode="auto">
          <a:xfrm>
            <a:off x="-142875" y="1998663"/>
            <a:ext cx="21431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65125" indent="-255588" hangingPunct="0">
              <a:spcBef>
                <a:spcPts val="400"/>
              </a:spcBef>
              <a:buClr>
                <a:schemeClr val="accent1"/>
              </a:buClr>
              <a:buSzPct val="100000"/>
              <a:buFont typeface="Wingdings 3" pitchFamily="18" charset="2"/>
              <a:buChar char=""/>
            </a:pPr>
            <a:r>
              <a:rPr lang="ru-RU" sz="1200" b="1">
                <a:cs typeface="Arial" charset="0"/>
              </a:rPr>
              <a:t>Поиск критического пути передачи данных </a:t>
            </a:r>
          </a:p>
        </p:txBody>
      </p:sp>
      <p:sp>
        <p:nvSpPr>
          <p:cNvPr id="24584" name="Прямоугольник 10"/>
          <p:cNvSpPr>
            <a:spLocks noChangeArrowheads="1"/>
          </p:cNvSpPr>
          <p:nvPr/>
        </p:nvSpPr>
        <p:spPr bwMode="auto">
          <a:xfrm>
            <a:off x="-142875" y="3000375"/>
            <a:ext cx="1785938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65125" indent="-255588" hangingPunct="0">
              <a:spcBef>
                <a:spcPts val="400"/>
              </a:spcBef>
              <a:buClr>
                <a:schemeClr val="accent1"/>
              </a:buClr>
              <a:buSzPct val="100000"/>
              <a:buFont typeface="Wingdings 3" pitchFamily="18" charset="2"/>
              <a:buChar char=""/>
            </a:pPr>
            <a:r>
              <a:rPr lang="ru-RU" sz="1200" b="1">
                <a:cs typeface="Arial" charset="0"/>
              </a:rPr>
              <a:t>Назначение ролей и управление ролевыми полномочиями</a:t>
            </a:r>
          </a:p>
        </p:txBody>
      </p:sp>
      <p:sp>
        <p:nvSpPr>
          <p:cNvPr id="24585" name="Прямоугольник 11"/>
          <p:cNvSpPr>
            <a:spLocks noChangeArrowheads="1"/>
          </p:cNvSpPr>
          <p:nvPr/>
        </p:nvSpPr>
        <p:spPr bwMode="auto">
          <a:xfrm>
            <a:off x="-142875" y="4371975"/>
            <a:ext cx="2500313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65125" indent="-255588" hangingPunct="0">
              <a:spcBef>
                <a:spcPts val="400"/>
              </a:spcBef>
              <a:buClr>
                <a:schemeClr val="accent1"/>
              </a:buClr>
              <a:buSzPct val="100000"/>
              <a:buFont typeface="Wingdings 3" pitchFamily="18" charset="2"/>
              <a:buChar char=""/>
            </a:pPr>
            <a:r>
              <a:rPr lang="ru-RU" sz="1200" b="1">
                <a:cs typeface="Arial" charset="0"/>
              </a:rPr>
              <a:t>Настраиваемая маршрутизация данных, возможность ввода дополнительных объектов и уровней иерархии</a:t>
            </a:r>
          </a:p>
        </p:txBody>
      </p:sp>
      <p:sp>
        <p:nvSpPr>
          <p:cNvPr id="24586" name="Прямоугольник 9"/>
          <p:cNvSpPr>
            <a:spLocks noChangeArrowheads="1"/>
          </p:cNvSpPr>
          <p:nvPr/>
        </p:nvSpPr>
        <p:spPr bwMode="auto">
          <a:xfrm>
            <a:off x="0" y="785813"/>
            <a:ext cx="2143125" cy="98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80975" hangingPunct="0">
              <a:spcBef>
                <a:spcPts val="400"/>
              </a:spcBef>
              <a:buClr>
                <a:schemeClr val="accent1"/>
              </a:buClr>
              <a:buSzPct val="100000"/>
            </a:pPr>
            <a:r>
              <a:rPr lang="ru-RU" sz="1200" b="1">
                <a:cs typeface="Arial" charset="0"/>
              </a:rPr>
              <a:t>Программные модули:</a:t>
            </a:r>
          </a:p>
          <a:p>
            <a:pPr marL="180975" hangingPunct="0">
              <a:spcBef>
                <a:spcPts val="400"/>
              </a:spcBef>
              <a:buClr>
                <a:schemeClr val="accent1"/>
              </a:buClr>
              <a:buSzPct val="100000"/>
              <a:buFont typeface="Arial" charset="0"/>
              <a:buChar char="•"/>
            </a:pPr>
            <a:r>
              <a:rPr lang="ru-RU" sz="1200" b="1">
                <a:cs typeface="Arial" charset="0"/>
              </a:rPr>
              <a:t> «Вода»</a:t>
            </a:r>
          </a:p>
          <a:p>
            <a:pPr marL="180975" hangingPunct="0">
              <a:spcBef>
                <a:spcPts val="400"/>
              </a:spcBef>
              <a:buClr>
                <a:schemeClr val="accent1"/>
              </a:buClr>
              <a:buSzPct val="100000"/>
              <a:buFont typeface="Arial" charset="0"/>
              <a:buChar char="•"/>
            </a:pPr>
            <a:r>
              <a:rPr lang="ru-RU" sz="1200" b="1">
                <a:cs typeface="Arial" charset="0"/>
              </a:rPr>
              <a:t> «Отходы»</a:t>
            </a:r>
          </a:p>
          <a:p>
            <a:pPr marL="180975" hangingPunct="0">
              <a:spcBef>
                <a:spcPts val="400"/>
              </a:spcBef>
              <a:buClr>
                <a:schemeClr val="accent1"/>
              </a:buClr>
              <a:buSzPct val="100000"/>
              <a:buFont typeface="Arial" charset="0"/>
              <a:buChar char="•"/>
            </a:pPr>
            <a:r>
              <a:rPr lang="ru-RU" sz="1200" b="1">
                <a:cs typeface="Arial" charset="0"/>
              </a:rPr>
              <a:t> «Воздух»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285852" y="42665"/>
            <a:ext cx="7795620" cy="563231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0" fontAlgn="auto" hangingPunct="0">
              <a:lnSpc>
                <a:spcPct val="85000"/>
              </a:lnSpc>
              <a:spcAft>
                <a:spcPts val="0"/>
              </a:spcAft>
              <a:defRPr/>
            </a:pPr>
            <a:r>
              <a:rPr lang="ru-RU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ea typeface="+mj-ea"/>
                <a:cs typeface="+mj-cs"/>
              </a:rPr>
              <a:t>3. ИС «Экологическая отчетность».  Состав и задачи программных модулей</a:t>
            </a:r>
          </a:p>
        </p:txBody>
      </p:sp>
      <p:pic>
        <p:nvPicPr>
          <p:cNvPr id="2560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6481763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316913" y="6448425"/>
            <a:ext cx="436562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4DDA7C9-A65B-4E62-9941-6A793EF14E15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lang="ru-RU" sz="1400" b="1" dirty="0" smtClean="0">
              <a:solidFill>
                <a:schemeClr val="bg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14313" y="785813"/>
            <a:ext cx="2428875" cy="564356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2" name="Нашивка 11"/>
          <p:cNvSpPr/>
          <p:nvPr/>
        </p:nvSpPr>
        <p:spPr>
          <a:xfrm rot="10800000">
            <a:off x="2786063" y="714375"/>
            <a:ext cx="714375" cy="1428750"/>
          </a:xfrm>
          <a:prstGeom prst="chevro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3" name="Прямоугольник с двумя вырезанными противолежащими углами 12"/>
          <p:cNvSpPr/>
          <p:nvPr/>
        </p:nvSpPr>
        <p:spPr>
          <a:xfrm>
            <a:off x="357188" y="1000125"/>
            <a:ext cx="2143125" cy="500063"/>
          </a:xfrm>
          <a:prstGeom prst="snip2Diag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/>
              <a:t>ПМ «Вода»</a:t>
            </a:r>
          </a:p>
        </p:txBody>
      </p:sp>
      <p:sp>
        <p:nvSpPr>
          <p:cNvPr id="14" name="Прямоугольник с двумя вырезанными противолежащими углами 13"/>
          <p:cNvSpPr/>
          <p:nvPr/>
        </p:nvSpPr>
        <p:spPr>
          <a:xfrm>
            <a:off x="339725" y="4303713"/>
            <a:ext cx="2143125" cy="625475"/>
          </a:xfrm>
          <a:prstGeom prst="snip2Diag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/>
              <a:t>ПМ «Воздух»</a:t>
            </a:r>
          </a:p>
        </p:txBody>
      </p:sp>
      <p:sp>
        <p:nvSpPr>
          <p:cNvPr id="15" name="Содержимое 1"/>
          <p:cNvSpPr txBox="1">
            <a:spLocks/>
          </p:cNvSpPr>
          <p:nvPr/>
        </p:nvSpPr>
        <p:spPr bwMode="auto">
          <a:xfrm>
            <a:off x="285750" y="5786438"/>
            <a:ext cx="2286000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88900" indent="-88900" algn="ctr" eaLnBrk="0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defRPr/>
            </a:pPr>
            <a:r>
              <a:rPr lang="ru-RU" sz="1400" b="1" dirty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ИС «Экологическая отчетность»</a:t>
            </a:r>
          </a:p>
        </p:txBody>
      </p:sp>
      <p:sp>
        <p:nvSpPr>
          <p:cNvPr id="17" name="Блок-схема: сортировка 16"/>
          <p:cNvSpPr/>
          <p:nvPr/>
        </p:nvSpPr>
        <p:spPr>
          <a:xfrm>
            <a:off x="1214438" y="1857375"/>
            <a:ext cx="285750" cy="428625"/>
          </a:xfrm>
          <a:prstGeom prst="flowChartSor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8" name="Нашивка 17"/>
          <p:cNvSpPr/>
          <p:nvPr/>
        </p:nvSpPr>
        <p:spPr>
          <a:xfrm rot="5400000">
            <a:off x="1142207" y="4858544"/>
            <a:ext cx="465137" cy="892175"/>
          </a:xfrm>
          <a:prstGeom prst="chevro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2" name="Нашивка 21"/>
          <p:cNvSpPr/>
          <p:nvPr/>
        </p:nvSpPr>
        <p:spPr>
          <a:xfrm rot="10800000">
            <a:off x="2759075" y="2286000"/>
            <a:ext cx="785813" cy="1428750"/>
          </a:xfrm>
          <a:prstGeom prst="chevro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3" name="Блок-схема: сортировка 22"/>
          <p:cNvSpPr/>
          <p:nvPr/>
        </p:nvSpPr>
        <p:spPr>
          <a:xfrm>
            <a:off x="1204913" y="3643313"/>
            <a:ext cx="285750" cy="428625"/>
          </a:xfrm>
          <a:prstGeom prst="flowChartSor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24" name="Прямоугольник с двумя вырезанными противолежащими углами 23"/>
          <p:cNvSpPr/>
          <p:nvPr/>
        </p:nvSpPr>
        <p:spPr>
          <a:xfrm>
            <a:off x="357188" y="2643188"/>
            <a:ext cx="2143125" cy="625475"/>
          </a:xfrm>
          <a:prstGeom prst="snip2Diag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/>
              <a:t>ПМ «Отходы»</a:t>
            </a:r>
          </a:p>
        </p:txBody>
      </p:sp>
      <p:sp>
        <p:nvSpPr>
          <p:cNvPr id="25" name="Плюс 24"/>
          <p:cNvSpPr/>
          <p:nvPr/>
        </p:nvSpPr>
        <p:spPr>
          <a:xfrm>
            <a:off x="2786063" y="5429250"/>
            <a:ext cx="1000125" cy="1071563"/>
          </a:xfrm>
          <a:prstGeom prst="mathPlu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429000" y="1654175"/>
            <a:ext cx="5643563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marL="77788" indent="11113" eaLnBrk="0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defRPr/>
            </a:pPr>
            <a:r>
              <a:rPr lang="ru-RU" sz="1200" dirty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Ведение учета средств автоматизированного измерения расхода сточных вод;</a:t>
            </a:r>
          </a:p>
        </p:txBody>
      </p:sp>
      <p:sp>
        <p:nvSpPr>
          <p:cNvPr id="27" name="Нашивка 26"/>
          <p:cNvSpPr/>
          <p:nvPr/>
        </p:nvSpPr>
        <p:spPr>
          <a:xfrm rot="10800000">
            <a:off x="2786063" y="3929063"/>
            <a:ext cx="785812" cy="1428750"/>
          </a:xfrm>
          <a:prstGeom prst="chevro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509963" y="625475"/>
            <a:ext cx="5643562" cy="276225"/>
          </a:xfrm>
          <a:prstGeom prst="rect">
            <a:avLst/>
          </a:prstGeom>
        </p:spPr>
        <p:txBody>
          <a:bodyPr>
            <a:spAutoFit/>
          </a:bodyPr>
          <a:lstStyle/>
          <a:p>
            <a:pPr marL="88900" indent="-77788" eaLnBrk="0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defRPr/>
            </a:pPr>
            <a:r>
              <a:rPr lang="ru-RU" sz="1200" dirty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Автоматизированное формирование отчетности по формам: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500438" y="857250"/>
            <a:ext cx="5643562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marL="88900" indent="-77788" eaLnBrk="0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Char char="•"/>
              <a:defRPr/>
            </a:pPr>
            <a:r>
              <a:rPr lang="ru-RU" sz="1200" dirty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первичной учетной документации в соответствии с Приказом МПР РФ от 08.07.2009 № 205;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571875" y="2225675"/>
            <a:ext cx="5643563" cy="277813"/>
          </a:xfrm>
          <a:prstGeom prst="rect">
            <a:avLst/>
          </a:prstGeom>
        </p:spPr>
        <p:txBody>
          <a:bodyPr>
            <a:spAutoFit/>
          </a:bodyPr>
          <a:lstStyle/>
          <a:p>
            <a:pPr marL="88900" indent="-77788" eaLnBrk="0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defRPr/>
            </a:pPr>
            <a:r>
              <a:rPr lang="ru-RU" sz="1200" dirty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Автоматизированное формирование отчетности по формам: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571875" y="2449513"/>
            <a:ext cx="5643563" cy="461962"/>
          </a:xfrm>
          <a:prstGeom prst="rect">
            <a:avLst/>
          </a:prstGeom>
        </p:spPr>
        <p:txBody>
          <a:bodyPr>
            <a:spAutoFit/>
          </a:bodyPr>
          <a:lstStyle/>
          <a:p>
            <a:pPr marL="88900" indent="-77788" eaLnBrk="0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Char char="•"/>
              <a:defRPr/>
            </a:pPr>
            <a:r>
              <a:rPr lang="ru-RU" sz="1200" dirty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первичной учетной документации в соответствии с Приказом МПР РФ от 1.09.2011 № 721;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571875" y="2786063"/>
            <a:ext cx="5643563" cy="461962"/>
          </a:xfrm>
          <a:prstGeom prst="rect">
            <a:avLst/>
          </a:prstGeom>
        </p:spPr>
        <p:txBody>
          <a:bodyPr>
            <a:spAutoFit/>
          </a:bodyPr>
          <a:lstStyle/>
          <a:p>
            <a:pPr marL="88900" indent="-77788" eaLnBrk="0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Char char="•"/>
              <a:defRPr/>
            </a:pPr>
            <a:r>
              <a:rPr lang="ru-RU" sz="1200" dirty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государственной статистической отчетности по форме №2-тп (отходы) в соответствии с Приказом Росстата РФ от 28.01.2011 № 17;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3554413" y="3151188"/>
            <a:ext cx="5643562" cy="6477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88900" indent="-77788" eaLnBrk="0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Char char="•"/>
              <a:defRPr/>
            </a:pPr>
            <a:r>
              <a:rPr lang="ru-RU" sz="1200" dirty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технического отчета  о неизменности </a:t>
            </a:r>
            <a:r>
              <a:rPr lang="ru-RU" sz="1200" dirty="0"/>
              <a:t>производственного процесса, используемого сырья и об обращении с отходами в соответствии с Приказом Ростехнадзора РФ от 19.10.2007 № 703;</a:t>
            </a:r>
            <a:endParaRPr lang="ru-RU" sz="1200" dirty="0"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00438" y="1231900"/>
            <a:ext cx="5643562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marL="88900" indent="-77788" eaLnBrk="0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Char char="•"/>
              <a:defRPr/>
            </a:pPr>
            <a:r>
              <a:rPr lang="ru-RU" sz="1200" dirty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государственной статистической отчетности по форме №2-тп (водхоз) в соответствии с Приказом Росстата РФ от 19.10.2009 № 230.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3563938" y="3838575"/>
            <a:ext cx="5643562" cy="277813"/>
          </a:xfrm>
          <a:prstGeom prst="rect">
            <a:avLst/>
          </a:prstGeom>
        </p:spPr>
        <p:txBody>
          <a:bodyPr>
            <a:spAutoFit/>
          </a:bodyPr>
          <a:lstStyle/>
          <a:p>
            <a:pPr marL="88900" indent="-77788" eaLnBrk="0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defRPr/>
            </a:pPr>
            <a:r>
              <a:rPr lang="ru-RU" sz="1200" dirty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Автоматизированное формирование отчетности по формам: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563938" y="4052888"/>
            <a:ext cx="5643562" cy="461962"/>
          </a:xfrm>
          <a:prstGeom prst="rect">
            <a:avLst/>
          </a:prstGeom>
        </p:spPr>
        <p:txBody>
          <a:bodyPr>
            <a:spAutoFit/>
          </a:bodyPr>
          <a:lstStyle/>
          <a:p>
            <a:pPr marL="88900" indent="-77788" eaLnBrk="0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Char char="•"/>
              <a:defRPr/>
            </a:pPr>
            <a:r>
              <a:rPr lang="ru-RU" sz="1200" dirty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первичной учетной документации </a:t>
            </a:r>
            <a:r>
              <a:rPr lang="ru-RU" sz="1200" dirty="0"/>
              <a:t>в соответствии с Приказом ЦСУ СССР от 09.06.1981 г №329</a:t>
            </a:r>
            <a:r>
              <a:rPr lang="ru-RU" sz="1200" dirty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;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3563938" y="4398963"/>
            <a:ext cx="5643562" cy="461962"/>
          </a:xfrm>
          <a:prstGeom prst="rect">
            <a:avLst/>
          </a:prstGeom>
        </p:spPr>
        <p:txBody>
          <a:bodyPr>
            <a:spAutoFit/>
          </a:bodyPr>
          <a:lstStyle/>
          <a:p>
            <a:pPr marL="88900" indent="-77788" eaLnBrk="0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Char char="•"/>
              <a:defRPr/>
            </a:pPr>
            <a:r>
              <a:rPr lang="ru-RU" sz="1200" dirty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государственной статистической отчетности по форме №2-тп (воздух) в соответствии с Приказом Росстата РФ от 09.08.2012 № 441.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3544888" y="4792663"/>
            <a:ext cx="5643562" cy="4603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88900" indent="-77788" eaLnBrk="0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defRPr/>
            </a:pPr>
            <a:r>
              <a:rPr lang="ru-RU" sz="1200" dirty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Автоматизированный расчет объемов выбросов ЗВ на основе методик, </a:t>
            </a:r>
            <a:r>
              <a:rPr lang="ru-RU" sz="1200" dirty="0"/>
              <a:t>утвержденных ЗАО «НИИ Атмосфера»</a:t>
            </a:r>
            <a:r>
              <a:rPr lang="ru-RU" sz="1200" dirty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 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3724275" y="5429250"/>
            <a:ext cx="5643563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marL="88900" indent="-77788" eaLnBrk="0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defRPr/>
            </a:pPr>
            <a:r>
              <a:rPr lang="ru-RU" sz="1200" dirty="0"/>
              <a:t>Автоматизированный расчет платы за НВОС и заполнение форм в соответствии с Приказом Ростехнадзора РФ от 5 апреля 2007</a:t>
            </a:r>
            <a:r>
              <a:rPr lang="en-US" sz="1200" dirty="0"/>
              <a:t> </a:t>
            </a:r>
            <a:r>
              <a:rPr lang="ru-RU" sz="1200" dirty="0"/>
              <a:t>г. №</a:t>
            </a:r>
            <a:r>
              <a:rPr lang="en-US" sz="1200" dirty="0"/>
              <a:t> </a:t>
            </a:r>
            <a:r>
              <a:rPr lang="ru-RU" sz="1200" dirty="0"/>
              <a:t>204</a:t>
            </a:r>
            <a:endParaRPr lang="ru-RU" sz="1200" dirty="0"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3714750" y="5797550"/>
            <a:ext cx="5643563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marL="88900" indent="-77788" eaLnBrk="0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defRPr/>
            </a:pPr>
            <a:r>
              <a:rPr lang="ru-RU" sz="1200" dirty="0"/>
              <a:t>Автоматизированное заполнение корпоративных форм отчетности (49-год, 151-газ и др.);</a:t>
            </a:r>
            <a:endParaRPr lang="ru-RU" sz="1200" dirty="0"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3714750" y="6215063"/>
            <a:ext cx="5643563" cy="276225"/>
          </a:xfrm>
          <a:prstGeom prst="rect">
            <a:avLst/>
          </a:prstGeom>
        </p:spPr>
        <p:txBody>
          <a:bodyPr>
            <a:spAutoFit/>
          </a:bodyPr>
          <a:lstStyle/>
          <a:p>
            <a:pPr marL="88900" indent="-77788" eaLnBrk="0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defRPr/>
            </a:pPr>
            <a:r>
              <a:rPr lang="ru-RU" sz="1200" dirty="0"/>
              <a:t>Компоненты анализа, обработки, визуализации и контроля данных</a:t>
            </a:r>
            <a:endParaRPr lang="ru-RU" sz="1200" dirty="0"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201" name="Picture 2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29586" y="5072074"/>
            <a:ext cx="1071570" cy="63188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noFill/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69" name="Picture 20" descr="J:\Презентация для Югая\Презентация Югорск\вц3.bmp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29322" y="6286520"/>
            <a:ext cx="642942" cy="455297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17" name="TextBox 16"/>
          <p:cNvSpPr txBox="1"/>
          <p:nvPr/>
        </p:nvSpPr>
        <p:spPr>
          <a:xfrm>
            <a:off x="1285875" y="928688"/>
            <a:ext cx="4000500" cy="178593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365760" indent="-256032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Wingdings 3"/>
              <a:buChar char=""/>
              <a:defRPr/>
            </a:pPr>
            <a:r>
              <a:rPr lang="ru-RU" sz="1200" b="1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номенклатуры образующихся отходов производства и потребления, объектов размещения отходов, утв. лимитов;</a:t>
            </a:r>
          </a:p>
          <a:p>
            <a:pPr marL="365760" indent="-256032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Wingdings 3"/>
              <a:buChar char=""/>
              <a:defRPr/>
            </a:pPr>
            <a:r>
              <a:rPr lang="ru-RU" sz="1200" b="1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сбрасываемых ЗВ, водоисточников и водоприемников, объектов водоочистки, водных объектов , разрешений на сброс ЗВ;</a:t>
            </a:r>
          </a:p>
          <a:p>
            <a:pPr marL="365760" indent="-256032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Wingdings 3"/>
              <a:buChar char=""/>
              <a:defRPr/>
            </a:pPr>
            <a:r>
              <a:rPr lang="ru-RU" sz="1200" b="1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выбрасываемых ЗВ, источников выбросов ЗВ, ГОУ и ПГУ, разрешений на выброс.</a:t>
            </a:r>
          </a:p>
        </p:txBody>
      </p:sp>
      <p:pic>
        <p:nvPicPr>
          <p:cNvPr id="26629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0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60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072438" y="6357938"/>
            <a:ext cx="436562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E180B1B-8E40-4F41-B5BC-6C431214D4C2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ru-RU" sz="1400" b="1" dirty="0" smtClean="0">
              <a:solidFill>
                <a:schemeClr val="bg1"/>
              </a:solidFill>
            </a:endParaRPr>
          </a:p>
        </p:txBody>
      </p:sp>
      <p:sp>
        <p:nvSpPr>
          <p:cNvPr id="11" name="Нашивка 10"/>
          <p:cNvSpPr/>
          <p:nvPr/>
        </p:nvSpPr>
        <p:spPr>
          <a:xfrm rot="5400000">
            <a:off x="-464379" y="1535893"/>
            <a:ext cx="2357454" cy="1143008"/>
          </a:xfrm>
          <a:prstGeom prst="chevro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vert27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tx1"/>
                </a:solidFill>
              </a:rPr>
              <a:t>Создание справочников (баз данных)</a:t>
            </a:r>
            <a:endParaRPr lang="ru-RU" sz="1200" dirty="0">
              <a:solidFill>
                <a:schemeClr val="tx1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285875" y="2857500"/>
            <a:ext cx="4000500" cy="107156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365760" indent="-256032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Wingdings 3"/>
              <a:buChar char=""/>
              <a:defRPr/>
            </a:pPr>
            <a:r>
              <a:rPr lang="ru-RU" sz="1200" b="1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обращения с отходами;</a:t>
            </a:r>
          </a:p>
          <a:p>
            <a:pPr marL="365760" indent="-256032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Wingdings 3"/>
              <a:buChar char=""/>
              <a:defRPr/>
            </a:pPr>
            <a:r>
              <a:rPr lang="ru-RU" sz="1200" b="1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водопотребления, водоотведения и качества сточных вод;</a:t>
            </a:r>
          </a:p>
          <a:p>
            <a:pPr marL="365760" indent="-256032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Wingdings 3"/>
              <a:buChar char=""/>
              <a:defRPr/>
            </a:pPr>
            <a:r>
              <a:rPr lang="ru-RU" sz="1200" b="1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выбросов ЗВ, работы ГОУ и ПГУ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285875" y="4071938"/>
            <a:ext cx="4000500" cy="157162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365760" indent="-256032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Wingdings 3"/>
              <a:buChar char=""/>
              <a:defRPr/>
            </a:pPr>
            <a:r>
              <a:rPr lang="ru-RU" sz="1200" b="1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Разработка схем маршрутизации данных, содержащихся в электронных формах</a:t>
            </a:r>
          </a:p>
          <a:p>
            <a:pPr marL="365760" indent="-256032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Wingdings 3"/>
              <a:buChar char=""/>
              <a:defRPr/>
            </a:pPr>
            <a:r>
              <a:rPr lang="ru-RU" sz="1200" b="1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Разработка алгоритмов и информационных технологий обработки данных</a:t>
            </a:r>
          </a:p>
          <a:p>
            <a:pPr marL="365760" indent="-256032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Wingdings 3"/>
              <a:buChar char=""/>
              <a:defRPr/>
            </a:pPr>
            <a:r>
              <a:rPr lang="ru-RU" sz="1200" b="1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Программная реализация методик расчета платы за НВОС; автоматизированное заполнение отчетных форм</a:t>
            </a:r>
          </a:p>
        </p:txBody>
      </p:sp>
      <p:sp>
        <p:nvSpPr>
          <p:cNvPr id="15" name="Нашивка 14"/>
          <p:cNvSpPr/>
          <p:nvPr/>
        </p:nvSpPr>
        <p:spPr>
          <a:xfrm rot="5400000">
            <a:off x="-107189" y="3107529"/>
            <a:ext cx="1643074" cy="1143008"/>
          </a:xfrm>
          <a:prstGeom prst="chevro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vert27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tx1"/>
                </a:solidFill>
              </a:rPr>
              <a:t>Введение электронных форм учета</a:t>
            </a:r>
            <a:endParaRPr lang="ru-RU" sz="1200" dirty="0">
              <a:solidFill>
                <a:schemeClr val="tx1"/>
              </a:solidFill>
            </a:endParaRPr>
          </a:p>
        </p:txBody>
      </p:sp>
      <p:sp>
        <p:nvSpPr>
          <p:cNvPr id="16" name="Нашивка 15"/>
          <p:cNvSpPr/>
          <p:nvPr/>
        </p:nvSpPr>
        <p:spPr>
          <a:xfrm rot="5400000">
            <a:off x="-357222" y="4572008"/>
            <a:ext cx="2143140" cy="1143008"/>
          </a:xfrm>
          <a:prstGeom prst="chevro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vert27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tx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Маршрутиза-ция и обработка данных</a:t>
            </a:r>
            <a:endParaRPr lang="ru-RU" sz="1200" dirty="0">
              <a:solidFill>
                <a:schemeClr val="tx1"/>
              </a:solidFill>
            </a:endParaRPr>
          </a:p>
        </p:txBody>
      </p:sp>
      <p:grpSp>
        <p:nvGrpSpPr>
          <p:cNvPr id="26637" name="Группа 529"/>
          <p:cNvGrpSpPr>
            <a:grpSpLocks/>
          </p:cNvGrpSpPr>
          <p:nvPr/>
        </p:nvGrpSpPr>
        <p:grpSpPr bwMode="auto">
          <a:xfrm>
            <a:off x="5643563" y="2714625"/>
            <a:ext cx="3259137" cy="1571625"/>
            <a:chOff x="857224" y="1214422"/>
            <a:chExt cx="6736012" cy="2576932"/>
          </a:xfrm>
        </p:grpSpPr>
        <p:sp>
          <p:nvSpPr>
            <p:cNvPr id="26661" name="Text Box 2"/>
            <p:cNvSpPr txBox="1">
              <a:spLocks noChangeArrowheads="1"/>
            </p:cNvSpPr>
            <p:nvPr/>
          </p:nvSpPr>
          <p:spPr bwMode="auto">
            <a:xfrm>
              <a:off x="2776526" y="1917222"/>
              <a:ext cx="2471743" cy="1289917"/>
            </a:xfrm>
            <a:prstGeom prst="rect">
              <a:avLst/>
            </a:prstGeom>
            <a:noFill/>
            <a:ln w="25400">
              <a:solidFill>
                <a:srgbClr val="92D050"/>
              </a:solidFill>
              <a:prstDash val="lgDash"/>
              <a:round/>
              <a:headEnd/>
              <a:tailEnd/>
            </a:ln>
          </p:spPr>
          <p:txBody>
            <a:bodyPr/>
            <a:lstStyle/>
            <a:p>
              <a:endParaRPr lang="ru-RU">
                <a:cs typeface="Arial" charset="0"/>
              </a:endParaRPr>
            </a:p>
          </p:txBody>
        </p:sp>
        <p:sp>
          <p:nvSpPr>
            <p:cNvPr id="532" name="Text Box 3"/>
            <p:cNvSpPr txBox="1">
              <a:spLocks noChangeArrowheads="1"/>
            </p:cNvSpPr>
            <p:nvPr/>
          </p:nvSpPr>
          <p:spPr bwMode="auto">
            <a:xfrm>
              <a:off x="857224" y="1214422"/>
              <a:ext cx="2037536" cy="458121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spcAft>
                  <a:spcPts val="1000"/>
                </a:spcAft>
                <a:defRPr/>
              </a:pPr>
              <a:r>
                <a:rPr lang="ru-RU" sz="600" b="1" dirty="0">
                  <a:solidFill>
                    <a:srgbClr val="5C5C5C"/>
                  </a:solidFill>
                  <a:latin typeface="+mj-lt"/>
                  <a:ea typeface="+mj-ea"/>
                  <a:cs typeface="+mj-cs"/>
                </a:rPr>
                <a:t>Образование отхода</a:t>
              </a:r>
            </a:p>
          </p:txBody>
        </p:sp>
        <p:sp>
          <p:nvSpPr>
            <p:cNvPr id="533" name="Text Box 4"/>
            <p:cNvSpPr txBox="1">
              <a:spLocks noChangeArrowheads="1"/>
            </p:cNvSpPr>
            <p:nvPr/>
          </p:nvSpPr>
          <p:spPr bwMode="auto">
            <a:xfrm>
              <a:off x="3209742" y="2198341"/>
              <a:ext cx="1801302" cy="419078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spcAft>
                  <a:spcPts val="1000"/>
                </a:spcAft>
                <a:defRPr/>
              </a:pPr>
              <a:r>
                <a:rPr lang="ru-RU" sz="600" b="1" dirty="0">
                  <a:solidFill>
                    <a:srgbClr val="5C5C5C"/>
                  </a:solidFill>
                  <a:latin typeface="+mj-lt"/>
                  <a:ea typeface="+mj-ea"/>
                  <a:cs typeface="+mj-cs"/>
                </a:rPr>
                <a:t>Накопление отхода</a:t>
              </a:r>
            </a:p>
          </p:txBody>
        </p:sp>
        <p:cxnSp>
          <p:nvCxnSpPr>
            <p:cNvPr id="26664" name="AutoShape 5"/>
            <p:cNvCxnSpPr>
              <a:cxnSpLocks noChangeShapeType="1"/>
              <a:endCxn id="537" idx="0"/>
            </p:cNvCxnSpPr>
            <p:nvPr/>
          </p:nvCxnSpPr>
          <p:spPr bwMode="auto">
            <a:xfrm rot="10800000" flipV="1">
              <a:off x="2211523" y="2616198"/>
              <a:ext cx="1427030" cy="898924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sp>
          <p:nvSpPr>
            <p:cNvPr id="535" name="Text Box 7"/>
            <p:cNvSpPr txBox="1">
              <a:spLocks noChangeArrowheads="1"/>
            </p:cNvSpPr>
            <p:nvPr/>
          </p:nvSpPr>
          <p:spPr bwMode="auto">
            <a:xfrm>
              <a:off x="857224" y="2034356"/>
              <a:ext cx="1715993" cy="838154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spcAft>
                  <a:spcPts val="1000"/>
                </a:spcAft>
                <a:defRPr/>
              </a:pPr>
              <a:r>
                <a:rPr lang="ru-RU" sz="600" b="1" dirty="0">
                  <a:solidFill>
                    <a:srgbClr val="5C5C5C"/>
                  </a:solidFill>
                  <a:latin typeface="+mj-lt"/>
                  <a:ea typeface="+mj-ea"/>
                  <a:cs typeface="+mj-cs"/>
                </a:rPr>
                <a:t>Поступление отходов от </a:t>
              </a:r>
            </a:p>
            <a:p>
              <a:pPr>
                <a:spcAft>
                  <a:spcPts val="1000"/>
                </a:spcAft>
                <a:defRPr/>
              </a:pPr>
              <a:r>
                <a:rPr lang="ru-RU" sz="600" b="1" dirty="0">
                  <a:solidFill>
                    <a:srgbClr val="5C5C5C"/>
                  </a:solidFill>
                  <a:latin typeface="+mj-lt"/>
                  <a:ea typeface="+mj-ea"/>
                  <a:cs typeface="+mj-cs"/>
                </a:rPr>
                <a:t>сторонних организаций</a:t>
              </a:r>
            </a:p>
          </p:txBody>
        </p:sp>
        <p:sp>
          <p:nvSpPr>
            <p:cNvPr id="536" name="Text Box 9"/>
            <p:cNvSpPr txBox="1">
              <a:spLocks noChangeArrowheads="1"/>
            </p:cNvSpPr>
            <p:nvPr/>
          </p:nvSpPr>
          <p:spPr bwMode="auto">
            <a:xfrm>
              <a:off x="5581948" y="1331556"/>
              <a:ext cx="1955511" cy="676770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spcAft>
                  <a:spcPts val="1000"/>
                </a:spcAft>
                <a:defRPr/>
              </a:pPr>
              <a:r>
                <a:rPr lang="ru-RU" sz="600" b="1" dirty="0">
                  <a:solidFill>
                    <a:srgbClr val="5C5C5C"/>
                  </a:solidFill>
                  <a:latin typeface="+mj-lt"/>
                  <a:ea typeface="+mj-ea"/>
                  <a:cs typeface="+mj-cs"/>
                </a:rPr>
                <a:t>Передача отходов другим организациям</a:t>
              </a:r>
            </a:p>
          </p:txBody>
        </p:sp>
        <p:sp>
          <p:nvSpPr>
            <p:cNvPr id="537" name="Text Box 10"/>
            <p:cNvSpPr txBox="1">
              <a:spLocks noChangeArrowheads="1"/>
            </p:cNvSpPr>
            <p:nvPr/>
          </p:nvSpPr>
          <p:spPr bwMode="auto">
            <a:xfrm>
              <a:off x="1188610" y="3515440"/>
              <a:ext cx="2044100" cy="270708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spcAft>
                  <a:spcPts val="1000"/>
                </a:spcAft>
                <a:defRPr/>
              </a:pPr>
              <a:r>
                <a:rPr lang="ru-RU" sz="600" b="1" dirty="0">
                  <a:solidFill>
                    <a:srgbClr val="5C5C5C"/>
                  </a:solidFill>
                  <a:latin typeface="+mj-lt"/>
                  <a:ea typeface="+mj-ea"/>
                  <a:cs typeface="+mj-cs"/>
                </a:rPr>
                <a:t>Обезвреживание</a:t>
              </a:r>
            </a:p>
          </p:txBody>
        </p:sp>
        <p:cxnSp>
          <p:nvCxnSpPr>
            <p:cNvPr id="26668" name="AutoShape 11"/>
            <p:cNvCxnSpPr>
              <a:cxnSpLocks noChangeShapeType="1"/>
            </p:cNvCxnSpPr>
            <p:nvPr/>
          </p:nvCxnSpPr>
          <p:spPr bwMode="auto">
            <a:xfrm>
              <a:off x="2850345" y="1620428"/>
              <a:ext cx="788206" cy="576671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sp>
          <p:nvSpPr>
            <p:cNvPr id="539" name="Text Box 12"/>
            <p:cNvSpPr txBox="1">
              <a:spLocks noChangeArrowheads="1"/>
            </p:cNvSpPr>
            <p:nvPr/>
          </p:nvSpPr>
          <p:spPr bwMode="auto">
            <a:xfrm>
              <a:off x="3514881" y="3515440"/>
              <a:ext cx="1889890" cy="275914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spcAft>
                  <a:spcPts val="1000"/>
                </a:spcAft>
                <a:defRPr/>
              </a:pPr>
              <a:r>
                <a:rPr lang="ru-RU" sz="600" b="1" dirty="0">
                  <a:solidFill>
                    <a:srgbClr val="5C5C5C"/>
                  </a:solidFill>
                  <a:latin typeface="+mj-lt"/>
                  <a:ea typeface="+mj-ea"/>
                  <a:cs typeface="+mj-cs"/>
                </a:rPr>
                <a:t>Использование</a:t>
              </a:r>
            </a:p>
          </p:txBody>
        </p:sp>
        <p:cxnSp>
          <p:nvCxnSpPr>
            <p:cNvPr id="26670" name="AutoShape 13"/>
            <p:cNvCxnSpPr>
              <a:cxnSpLocks noChangeShapeType="1"/>
            </p:cNvCxnSpPr>
            <p:nvPr/>
          </p:nvCxnSpPr>
          <p:spPr bwMode="auto">
            <a:xfrm>
              <a:off x="4400550" y="2616200"/>
              <a:ext cx="495300" cy="102870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sp>
          <p:nvSpPr>
            <p:cNvPr id="541" name="Text Box 14"/>
            <p:cNvSpPr txBox="1">
              <a:spLocks noChangeArrowheads="1"/>
            </p:cNvSpPr>
            <p:nvPr/>
          </p:nvSpPr>
          <p:spPr bwMode="auto">
            <a:xfrm>
              <a:off x="3183493" y="1214422"/>
              <a:ext cx="2122846" cy="335783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spcAft>
                  <a:spcPts val="1000"/>
                </a:spcAft>
                <a:defRPr/>
              </a:pPr>
              <a:r>
                <a:rPr lang="ru-RU" sz="600" b="1" dirty="0">
                  <a:solidFill>
                    <a:srgbClr val="5C5C5C"/>
                  </a:solidFill>
                  <a:latin typeface="+mj-lt"/>
                  <a:ea typeface="+mj-ea"/>
                  <a:cs typeface="+mj-cs"/>
                </a:rPr>
                <a:t>Захоронение</a:t>
              </a:r>
            </a:p>
          </p:txBody>
        </p:sp>
        <p:cxnSp>
          <p:nvCxnSpPr>
            <p:cNvPr id="26672" name="AutoShape 15"/>
            <p:cNvCxnSpPr>
              <a:cxnSpLocks noChangeShapeType="1"/>
              <a:endCxn id="541" idx="2"/>
            </p:cNvCxnSpPr>
            <p:nvPr/>
          </p:nvCxnSpPr>
          <p:spPr bwMode="auto">
            <a:xfrm rot="5400000" flipH="1" flipV="1">
              <a:off x="3888823" y="1841643"/>
              <a:ext cx="648111" cy="62808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26673" name="AutoShape 16"/>
            <p:cNvCxnSpPr>
              <a:cxnSpLocks noChangeShapeType="1"/>
            </p:cNvCxnSpPr>
            <p:nvPr/>
          </p:nvCxnSpPr>
          <p:spPr bwMode="auto">
            <a:xfrm>
              <a:off x="5286382" y="3205688"/>
              <a:ext cx="442916" cy="234267"/>
            </a:xfrm>
            <a:prstGeom prst="straightConnector1">
              <a:avLst/>
            </a:prstGeom>
            <a:noFill/>
            <a:ln w="25400">
              <a:solidFill>
                <a:srgbClr val="92D050"/>
              </a:solidFill>
              <a:prstDash val="lgDash"/>
              <a:round/>
              <a:headEnd/>
              <a:tailEnd/>
            </a:ln>
          </p:spPr>
        </p:cxnSp>
        <p:cxnSp>
          <p:nvCxnSpPr>
            <p:cNvPr id="26674" name="AutoShape 17"/>
            <p:cNvCxnSpPr>
              <a:cxnSpLocks noChangeShapeType="1"/>
            </p:cNvCxnSpPr>
            <p:nvPr/>
          </p:nvCxnSpPr>
          <p:spPr bwMode="auto">
            <a:xfrm flipH="1">
              <a:off x="5876937" y="3557087"/>
              <a:ext cx="781050" cy="0"/>
            </a:xfrm>
            <a:prstGeom prst="straightConnector1">
              <a:avLst/>
            </a:prstGeom>
            <a:noFill/>
            <a:ln w="25400">
              <a:solidFill>
                <a:srgbClr val="92D050"/>
              </a:solidFill>
              <a:prstDash val="lgDash"/>
              <a:round/>
              <a:headEnd/>
              <a:tailEnd/>
            </a:ln>
          </p:spPr>
        </p:cxnSp>
        <p:sp>
          <p:nvSpPr>
            <p:cNvPr id="26675" name="Text Box 18"/>
            <p:cNvSpPr txBox="1">
              <a:spLocks noChangeArrowheads="1"/>
            </p:cNvSpPr>
            <p:nvPr/>
          </p:nvSpPr>
          <p:spPr bwMode="auto">
            <a:xfrm>
              <a:off x="5434021" y="3205688"/>
              <a:ext cx="2159215" cy="541342"/>
            </a:xfrm>
            <a:prstGeom prst="rect">
              <a:avLst/>
            </a:prstGeom>
            <a:noFill/>
            <a:ln w="25400">
              <a:solidFill>
                <a:srgbClr val="92D050"/>
              </a:solidFill>
              <a:prstDash val="lgDash"/>
              <a:round/>
              <a:headEnd/>
              <a:tailEnd/>
            </a:ln>
          </p:spPr>
          <p:txBody>
            <a:bodyPr/>
            <a:lstStyle/>
            <a:p>
              <a:pPr algn="ctr">
                <a:spcAft>
                  <a:spcPts val="1000"/>
                </a:spcAft>
              </a:pPr>
              <a:r>
                <a:rPr lang="ru-RU" sz="900" b="1">
                  <a:latin typeface="Calibri" pitchFamily="34" charset="0"/>
                  <a:cs typeface="Arial" charset="0"/>
                </a:rPr>
                <a:t>Электронная форма учета</a:t>
              </a:r>
              <a:endParaRPr lang="ru-RU" sz="1200">
                <a:cs typeface="Arial" charset="0"/>
              </a:endParaRPr>
            </a:p>
          </p:txBody>
        </p:sp>
        <p:cxnSp>
          <p:nvCxnSpPr>
            <p:cNvPr id="26676" name="AutoShape 6"/>
            <p:cNvCxnSpPr>
              <a:cxnSpLocks noChangeShapeType="1"/>
            </p:cNvCxnSpPr>
            <p:nvPr/>
          </p:nvCxnSpPr>
          <p:spPr bwMode="auto">
            <a:xfrm>
              <a:off x="952500" y="2425700"/>
              <a:ext cx="2257425" cy="1588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26677" name="AutoShape 8"/>
            <p:cNvCxnSpPr>
              <a:cxnSpLocks noChangeShapeType="1"/>
              <a:endCxn id="536" idx="1"/>
            </p:cNvCxnSpPr>
            <p:nvPr/>
          </p:nvCxnSpPr>
          <p:spPr bwMode="auto">
            <a:xfrm flipV="1">
              <a:off x="4695828" y="1669894"/>
              <a:ext cx="885832" cy="481595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</p:grpSp>
      <p:pic>
        <p:nvPicPr>
          <p:cNvPr id="50196" name="Picture 20" descr="J:\Презентация для Югая\Презентация Югорск\вц3.bmp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001024" y="3357562"/>
            <a:ext cx="785818" cy="556475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26639" name="Picture 21" descr="C:\Users\1\Downloads\Formula10.JPG"/>
          <p:cNvPicPr>
            <a:picLocks noChangeAspect="1" noChangeArrowheads="1"/>
          </p:cNvPicPr>
          <p:nvPr/>
        </p:nvPicPr>
        <p:blipFill>
          <a:blip r:embed="rId8" cstate="print"/>
          <a:srcRect b="34578"/>
          <a:stretch>
            <a:fillRect/>
          </a:stretch>
        </p:blipFill>
        <p:spPr bwMode="auto">
          <a:xfrm>
            <a:off x="5500688" y="4572000"/>
            <a:ext cx="2162175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0" name="Picture 20" descr="J:\Презентация для Югая\Презентация Югорск\вц3.bmp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5643578"/>
            <a:ext cx="642942" cy="455297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26641" name="Picture 22" descr="C:\Users\1\Downloads\computer11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429375" y="6357938"/>
            <a:ext cx="381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2" name="Picture 20" descr="J:\Презентация для Югая\Презентация Югорск\вц3.bmp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6314" y="5857892"/>
            <a:ext cx="642942" cy="455297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26643" name="Picture 22" descr="C:\Users\1\Downloads\computer11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286625" y="5000625"/>
            <a:ext cx="47625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44" name="Picture 23" descr="C:\Users\1\Downloads\server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000750" y="4929188"/>
            <a:ext cx="369888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45" name="Picture 22" descr="C:\Users\1\Downloads\computer11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500813" y="5643563"/>
            <a:ext cx="571500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46" name="Picture 22" descr="C:\Users\1\Downloads\computer11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286375" y="5715000"/>
            <a:ext cx="571500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200" name="Picture 24" descr="C:\Users\1\Downloads\50-50383-x008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143900" y="4572008"/>
            <a:ext cx="591724" cy="78581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noFill/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70" name="Picture 20" descr="J:\Презентация для Югая\Презентация Югорск\вц3.bmp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29520" y="6072206"/>
            <a:ext cx="642942" cy="455297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26649" name="Picture 22" descr="C:\Users\1\Downloads\computer11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286625" y="6357938"/>
            <a:ext cx="381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73" name="Прямая соединительная линия 572"/>
          <p:cNvCxnSpPr/>
          <p:nvPr/>
        </p:nvCxnSpPr>
        <p:spPr>
          <a:xfrm rot="10800000">
            <a:off x="6370638" y="5143500"/>
            <a:ext cx="915987" cy="36513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7" name="Прямая соединительная линия 576"/>
          <p:cNvCxnSpPr/>
          <p:nvPr/>
        </p:nvCxnSpPr>
        <p:spPr>
          <a:xfrm rot="5400000" flipH="1" flipV="1">
            <a:off x="5699919" y="5230019"/>
            <a:ext cx="357187" cy="612775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1" name="Прямая соединительная линия 580"/>
          <p:cNvCxnSpPr/>
          <p:nvPr/>
        </p:nvCxnSpPr>
        <p:spPr>
          <a:xfrm rot="16200000" flipV="1">
            <a:off x="6988969" y="5869782"/>
            <a:ext cx="285750" cy="690562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3" name="Прямая соединительная линия 582"/>
          <p:cNvCxnSpPr/>
          <p:nvPr/>
        </p:nvCxnSpPr>
        <p:spPr>
          <a:xfrm rot="5400000" flipH="1" flipV="1">
            <a:off x="6560344" y="6131719"/>
            <a:ext cx="285750" cy="166688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3" name="Прямая соединительная линия 592"/>
          <p:cNvCxnSpPr/>
          <p:nvPr/>
        </p:nvCxnSpPr>
        <p:spPr>
          <a:xfrm rot="16200000" flipV="1">
            <a:off x="6342857" y="5199856"/>
            <a:ext cx="285750" cy="601663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8" name="Прямая со стрелкой 597"/>
          <p:cNvCxnSpPr/>
          <p:nvPr/>
        </p:nvCxnSpPr>
        <p:spPr>
          <a:xfrm flipV="1">
            <a:off x="7786688" y="5143500"/>
            <a:ext cx="500062" cy="3651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6" name="Прямая соединительная линия 605"/>
          <p:cNvCxnSpPr/>
          <p:nvPr/>
        </p:nvCxnSpPr>
        <p:spPr>
          <a:xfrm>
            <a:off x="6429375" y="5251450"/>
            <a:ext cx="857250" cy="34925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657" name="Picture 1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357813" y="714375"/>
            <a:ext cx="3429000" cy="192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8" name="Picture 2" descr="http://t1.gstatic.com/images?q=tbn:ANd9GcTvfg1sG50xgmXQaLa9Tg9I91F3jRWlrkWB-q-SvXsp8j081J-L3kiGccgs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215188" y="928688"/>
            <a:ext cx="1677987" cy="11445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40" name="Picture 4" descr="спр отходы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7715250" y="2000250"/>
            <a:ext cx="912813" cy="5429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4" name="Заголовок 2"/>
          <p:cNvSpPr txBox="1">
            <a:spLocks/>
          </p:cNvSpPr>
          <p:nvPr/>
        </p:nvSpPr>
        <p:spPr>
          <a:xfrm>
            <a:off x="1231660" y="40946"/>
            <a:ext cx="8001120" cy="620142"/>
          </a:xfrm>
          <a:prstGeom prst="rect">
            <a:avLst/>
          </a:prstGeom>
        </p:spPr>
        <p:txBody>
          <a:bodyPr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3. ИС «Экологическая отчетность».  Этапы информатизации процесса формирования природоохранной отчетности</a:t>
            </a:r>
            <a:endParaRPr lang="ru-RU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68" descr="Первичка вод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5" y="3857625"/>
            <a:ext cx="4179888" cy="278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285788" y="58702"/>
            <a:ext cx="8001120" cy="620142"/>
          </a:xfrm>
        </p:spPr>
        <p:txBody>
          <a:bodyPr>
            <a:no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1800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</a:rPr>
              <a:t>3. ИС «Экологическая отчетность». </a:t>
            </a:r>
            <a:r>
              <a:rPr lang="ru-RU" sz="1800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</a:rPr>
              <a:t>Технические и программные решения</a:t>
            </a:r>
          </a:p>
        </p:txBody>
      </p:sp>
      <p:pic>
        <p:nvPicPr>
          <p:cNvPr id="27653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072438" y="6357938"/>
            <a:ext cx="436562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C600D9E-B556-4D00-9BF0-EAC549A827AF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19</a:t>
            </a:fld>
            <a:endParaRPr lang="ru-RU" sz="1400" b="1" dirty="0" smtClean="0">
              <a:solidFill>
                <a:schemeClr val="bg1"/>
              </a:solidFill>
            </a:endParaRPr>
          </a:p>
        </p:txBody>
      </p:sp>
      <p:sp>
        <p:nvSpPr>
          <p:cNvPr id="20" name="Содержимое 1"/>
          <p:cNvSpPr>
            <a:spLocks noGrp="1"/>
          </p:cNvSpPr>
          <p:nvPr>
            <p:ph idx="1"/>
          </p:nvPr>
        </p:nvSpPr>
        <p:spPr>
          <a:xfrm>
            <a:off x="0" y="642938"/>
            <a:ext cx="5000625" cy="5357812"/>
          </a:xfrm>
        </p:spPr>
        <p:txBody>
          <a:bodyPr>
            <a:noAutofit/>
          </a:bodyPr>
          <a:lstStyle/>
          <a:p>
            <a:pPr marL="365760" indent="-256032" fontAlgn="auto">
              <a:spcAft>
                <a:spcPts val="0"/>
              </a:spcAft>
              <a:buSzPct val="100000"/>
              <a:buFont typeface="Wingdings 3"/>
              <a:buChar char=""/>
              <a:defRPr/>
            </a:pPr>
            <a:r>
              <a:rPr lang="ru-RU" sz="1300" b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charset="0"/>
              </a:rPr>
              <a:t>Гибкое моделирование организационной структуры предприятия, настройка ролевых полномочий и ограничений для пользователей в соответствии с их должностными обязанностями в части ведения природоохранной документации</a:t>
            </a:r>
          </a:p>
          <a:p>
            <a:pPr marL="365760" indent="-256032" eaLnBrk="1" fontAlgn="auto">
              <a:spcAft>
                <a:spcPts val="0"/>
              </a:spcAft>
              <a:buSzPct val="75000"/>
              <a:buFont typeface="Wingdings 3"/>
              <a:buChar char=""/>
              <a:defRPr/>
            </a:pPr>
            <a:endParaRPr lang="ru-RU" sz="1300" b="1" dirty="0" smtClean="0">
              <a:solidFill>
                <a:srgbClr val="5C5C5C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365760" indent="-256032" fontAlgn="auto">
              <a:spcAft>
                <a:spcPts val="0"/>
              </a:spcAft>
              <a:buSzPct val="100000"/>
              <a:buFont typeface="Wingdings 3"/>
              <a:buChar char=""/>
              <a:defRPr/>
            </a:pPr>
            <a:r>
              <a:rPr lang="ru-RU" sz="1300" b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charset="0"/>
              </a:rPr>
              <a:t>Контроль действия разрешительной природоохранной документации по времени, оповещение пользователя в случае окончания срока действия</a:t>
            </a:r>
          </a:p>
          <a:p>
            <a:pPr marL="365760" indent="-256032" eaLnBrk="1" fontAlgn="auto">
              <a:spcAft>
                <a:spcPts val="0"/>
              </a:spcAft>
              <a:buSzPct val="75000"/>
              <a:buFont typeface="Wingdings 3"/>
              <a:buChar char=""/>
              <a:defRPr/>
            </a:pPr>
            <a:endParaRPr lang="ru-RU" sz="1300" b="1" dirty="0" smtClean="0">
              <a:solidFill>
                <a:srgbClr val="5C5C5C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365760" indent="-256032" fontAlgn="auto">
              <a:spcAft>
                <a:spcPts val="0"/>
              </a:spcAft>
              <a:buSzPct val="100000"/>
              <a:buFont typeface="Wingdings 3"/>
              <a:buChar char=""/>
              <a:defRPr/>
            </a:pPr>
            <a:r>
              <a:rPr lang="ru-RU" sz="1300" b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charset="0"/>
              </a:rPr>
              <a:t>Реализация программных механизмов подтверждения(согласования) данных и взаимодействия пользователей . Использование «двойного фильтра» и других процедур, обеспечивающих ввод и корреляцию данных в системе.</a:t>
            </a:r>
          </a:p>
          <a:p>
            <a:pPr marL="365760" indent="-256032" fontAlgn="auto">
              <a:spcAft>
                <a:spcPts val="0"/>
              </a:spcAft>
              <a:buSzPct val="100000"/>
              <a:buFont typeface="Wingdings 3"/>
              <a:buChar char=""/>
              <a:defRPr/>
            </a:pPr>
            <a:endParaRPr lang="ru-RU" sz="1300" b="1" dirty="0" smtClean="0"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Arial" charset="0"/>
            </a:endParaRPr>
          </a:p>
          <a:p>
            <a:pPr marL="365760" indent="-256032" fontAlgn="auto">
              <a:spcAft>
                <a:spcPts val="0"/>
              </a:spcAft>
              <a:buSzPct val="100000"/>
              <a:buFont typeface="Wingdings 3"/>
              <a:buChar char=""/>
              <a:defRPr/>
            </a:pPr>
            <a:r>
              <a:rPr lang="ru-RU" sz="1300" b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charset="0"/>
              </a:rPr>
              <a:t>Контроль соответствия текущих экологических показателей нормативам, установленным в разрешительной природоохранной документации. </a:t>
            </a:r>
          </a:p>
          <a:p>
            <a:pPr marL="365760" indent="-256032" fontAlgn="auto">
              <a:spcAft>
                <a:spcPts val="0"/>
              </a:spcAft>
              <a:buSzPct val="100000"/>
              <a:buFont typeface="Wingdings 3"/>
              <a:buChar char=""/>
              <a:defRPr/>
            </a:pPr>
            <a:endParaRPr lang="ru-RU" sz="1300" b="1" dirty="0" smtClean="0"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Arial" charset="0"/>
            </a:endParaRPr>
          </a:p>
          <a:p>
            <a:pPr marL="365760" indent="-256032" fontAlgn="auto">
              <a:spcAft>
                <a:spcPts val="0"/>
              </a:spcAft>
              <a:buSzPct val="100000"/>
              <a:buFont typeface="Wingdings 3"/>
              <a:buChar char=""/>
              <a:defRPr/>
            </a:pPr>
            <a:r>
              <a:rPr lang="ru-RU" sz="1300" b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charset="0"/>
              </a:rPr>
              <a:t>Программные алгоритмы автоматической обработки и маршрутизации данных</a:t>
            </a:r>
          </a:p>
          <a:p>
            <a:pPr marL="365760" indent="-256032" fontAlgn="auto">
              <a:spcAft>
                <a:spcPts val="0"/>
              </a:spcAft>
              <a:buSzPct val="100000"/>
              <a:buFont typeface="Wingdings 3"/>
              <a:buChar char=""/>
              <a:defRPr/>
            </a:pPr>
            <a:endParaRPr lang="ru-RU" sz="1300" b="1" dirty="0" smtClean="0"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Arial" charset="0"/>
            </a:endParaRPr>
          </a:p>
          <a:p>
            <a:pPr marL="365760" indent="-256032" eaLnBrk="1" fontAlgn="auto">
              <a:spcAft>
                <a:spcPts val="0"/>
              </a:spcAft>
              <a:buSzPct val="100000"/>
              <a:buFont typeface="Wingdings 3"/>
              <a:buChar char=""/>
              <a:defRPr/>
            </a:pPr>
            <a:endParaRPr lang="ru-RU" sz="1300" b="1" dirty="0" smtClean="0">
              <a:solidFill>
                <a:srgbClr val="5C5C5C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365760" indent="-256032" eaLnBrk="1" fontAlgn="auto">
              <a:spcAft>
                <a:spcPts val="0"/>
              </a:spcAft>
              <a:buSzPct val="100000"/>
              <a:buFont typeface="Wingdings 3"/>
              <a:buChar char=""/>
              <a:defRPr/>
            </a:pPr>
            <a:endParaRPr lang="ru-RU" sz="1300" b="1" dirty="0" smtClean="0">
              <a:solidFill>
                <a:srgbClr val="5C5C5C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365760" indent="-256032" eaLnBrk="1" fontAlgn="auto">
              <a:spcAft>
                <a:spcPts val="0"/>
              </a:spcAft>
              <a:buSzPct val="100000"/>
              <a:buFont typeface="Wingdings 3"/>
              <a:buChar char=""/>
              <a:defRPr/>
            </a:pPr>
            <a:endParaRPr lang="ru-RU" sz="1300" b="1" dirty="0" smtClean="0">
              <a:solidFill>
                <a:srgbClr val="5C5C5C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365760" indent="-256032" eaLnBrk="1" fontAlgn="auto">
              <a:spcAft>
                <a:spcPts val="0"/>
              </a:spcAft>
              <a:buSzPct val="75000"/>
              <a:buFont typeface="Wingdings 3"/>
              <a:buChar char=""/>
              <a:defRPr/>
            </a:pPr>
            <a:endParaRPr lang="ru-RU" sz="1300" b="1" dirty="0" smtClean="0">
              <a:solidFill>
                <a:srgbClr val="5C5C5C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74754" name="Picture 2" descr="регламент вода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0629" y="642918"/>
            <a:ext cx="3143272" cy="1390989"/>
          </a:xfrm>
          <a:prstGeom prst="rect">
            <a:avLst/>
          </a:prstGeom>
          <a:solidFill>
            <a:srgbClr val="FFFFFF">
              <a:shade val="85000"/>
            </a:srgbClr>
          </a:solidFill>
          <a:ln w="3175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74755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15140" y="1214422"/>
            <a:ext cx="2150359" cy="928694"/>
          </a:xfrm>
          <a:prstGeom prst="rect">
            <a:avLst/>
          </a:prstGeom>
          <a:solidFill>
            <a:srgbClr val="FFFFFF">
              <a:shade val="85000"/>
            </a:srgbClr>
          </a:solidFill>
          <a:ln w="3175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27658" name="Rectangle 5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27659" name="Picture 6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102225" y="2309813"/>
            <a:ext cx="1112838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0" name="Picture 67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286500" y="2286000"/>
            <a:ext cx="1071563" cy="140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46800" y="2714625"/>
            <a:ext cx="2925763" cy="1785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268032" y="8854"/>
            <a:ext cx="8001120" cy="620142"/>
          </a:xfrm>
        </p:spPr>
        <p:txBody>
          <a:bodyPr>
            <a:no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1600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</a:rPr>
              <a:t>3. ИС «Экологическая отчетность». Компонент Анализа экологических показателей</a:t>
            </a:r>
          </a:p>
        </p:txBody>
      </p:sp>
      <p:pic>
        <p:nvPicPr>
          <p:cNvPr id="28677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072438" y="6357938"/>
            <a:ext cx="436562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87BB018-8852-413A-990E-0187615EA9DB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</a:t>
            </a:fld>
            <a:endParaRPr lang="ru-RU" sz="1400" b="1" dirty="0" smtClean="0">
              <a:solidFill>
                <a:schemeClr val="bg1"/>
              </a:solidFill>
            </a:endParaRPr>
          </a:p>
        </p:txBody>
      </p:sp>
      <p:sp>
        <p:nvSpPr>
          <p:cNvPr id="28679" name="Rectangle 5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28680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438" y="714375"/>
            <a:ext cx="6010275" cy="385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7524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28813" y="4857750"/>
            <a:ext cx="6215062" cy="15716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7525" name="Picture 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248400" y="714375"/>
            <a:ext cx="2609850" cy="15716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19" name="Прямая соединительная линия 18"/>
          <p:cNvCxnSpPr/>
          <p:nvPr/>
        </p:nvCxnSpPr>
        <p:spPr>
          <a:xfrm rot="5400000">
            <a:off x="4214812" y="2643188"/>
            <a:ext cx="3857625" cy="0"/>
          </a:xfrm>
          <a:prstGeom prst="line">
            <a:avLst/>
          </a:prstGeom>
          <a:ln w="38100" cmpd="dbl"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>
            <a:off x="-71438" y="4572000"/>
            <a:ext cx="6215063" cy="0"/>
          </a:xfrm>
          <a:prstGeom prst="line">
            <a:avLst/>
          </a:prstGeom>
          <a:ln w="38100" cmpd="dbl"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285852" y="-142900"/>
            <a:ext cx="8001120" cy="785794"/>
          </a:xfrm>
        </p:spPr>
        <p:txBody>
          <a:bodyPr>
            <a:no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1800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</a:rPr>
              <a:t>Разработка Программного обеспечения</a:t>
            </a:r>
          </a:p>
        </p:txBody>
      </p:sp>
      <p:pic>
        <p:nvPicPr>
          <p:cNvPr id="2970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072438" y="6357938"/>
            <a:ext cx="436562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ABFE656-D3A8-42E5-A741-7FF9FB66CAE8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21</a:t>
            </a:fld>
            <a:endParaRPr lang="ru-RU" sz="1400" b="1" dirty="0" smtClean="0">
              <a:solidFill>
                <a:schemeClr val="bg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571500"/>
            <a:ext cx="8929688" cy="3079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latin typeface="+mj-lt"/>
                <a:ea typeface="+mj-ea"/>
                <a:cs typeface="+mj-cs"/>
              </a:rPr>
              <a:t>Основные этапы разработки информационных систем</a:t>
            </a:r>
          </a:p>
        </p:txBody>
      </p:sp>
      <p:sp>
        <p:nvSpPr>
          <p:cNvPr id="17" name="Стрелка вправо 16"/>
          <p:cNvSpPr/>
          <p:nvPr/>
        </p:nvSpPr>
        <p:spPr bwMode="auto">
          <a:xfrm rot="5400000">
            <a:off x="5572125" y="5214938"/>
            <a:ext cx="285750" cy="285750"/>
          </a:xfrm>
          <a:prstGeom prst="rightArrow">
            <a:avLst>
              <a:gd name="adj1" fmla="val 50000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q"/>
              <a:defRPr/>
            </a:pPr>
            <a:endParaRPr lang="ru-RU" dirty="0"/>
          </a:p>
        </p:txBody>
      </p:sp>
      <p:sp>
        <p:nvSpPr>
          <p:cNvPr id="18" name="Стрелка вправо 17"/>
          <p:cNvSpPr/>
          <p:nvPr/>
        </p:nvSpPr>
        <p:spPr bwMode="auto">
          <a:xfrm rot="5400000">
            <a:off x="4964906" y="4607719"/>
            <a:ext cx="357188" cy="285750"/>
          </a:xfrm>
          <a:prstGeom prst="rightArrow">
            <a:avLst>
              <a:gd name="adj1" fmla="val 50000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q"/>
              <a:defRPr/>
            </a:pPr>
            <a:endParaRPr lang="ru-RU" dirty="0"/>
          </a:p>
        </p:txBody>
      </p:sp>
      <p:sp>
        <p:nvSpPr>
          <p:cNvPr id="19" name="Стрелка вправо 18"/>
          <p:cNvSpPr/>
          <p:nvPr/>
        </p:nvSpPr>
        <p:spPr bwMode="auto">
          <a:xfrm rot="5400000">
            <a:off x="4196557" y="3947319"/>
            <a:ext cx="322262" cy="285750"/>
          </a:xfrm>
          <a:prstGeom prst="rightArrow">
            <a:avLst>
              <a:gd name="adj1" fmla="val 50000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q"/>
              <a:defRPr/>
            </a:pPr>
            <a:endParaRPr lang="ru-RU" dirty="0"/>
          </a:p>
        </p:txBody>
      </p:sp>
      <p:sp>
        <p:nvSpPr>
          <p:cNvPr id="20" name="Стрелка вправо 19"/>
          <p:cNvSpPr/>
          <p:nvPr/>
        </p:nvSpPr>
        <p:spPr bwMode="auto">
          <a:xfrm rot="5400000">
            <a:off x="3232150" y="3125788"/>
            <a:ext cx="250825" cy="285750"/>
          </a:xfrm>
          <a:prstGeom prst="rightArrow">
            <a:avLst>
              <a:gd name="adj1" fmla="val 50000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q"/>
              <a:defRPr/>
            </a:pPr>
            <a:endParaRPr lang="ru-RU" dirty="0"/>
          </a:p>
        </p:txBody>
      </p:sp>
      <p:sp>
        <p:nvSpPr>
          <p:cNvPr id="21" name="Стрелка вправо 20"/>
          <p:cNvSpPr/>
          <p:nvPr/>
        </p:nvSpPr>
        <p:spPr bwMode="auto">
          <a:xfrm rot="5400000">
            <a:off x="2197100" y="2303463"/>
            <a:ext cx="320675" cy="285750"/>
          </a:xfrm>
          <a:prstGeom prst="rightArrow">
            <a:avLst>
              <a:gd name="adj1" fmla="val 50000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q"/>
              <a:defRPr/>
            </a:pPr>
            <a:endParaRPr lang="ru-RU" dirty="0"/>
          </a:p>
        </p:txBody>
      </p:sp>
      <p:sp>
        <p:nvSpPr>
          <p:cNvPr id="23" name="TextBox 22"/>
          <p:cNvSpPr txBox="1"/>
          <p:nvPr/>
        </p:nvSpPr>
        <p:spPr>
          <a:xfrm>
            <a:off x="428625" y="1857375"/>
            <a:ext cx="2428875" cy="428625"/>
          </a:xfrm>
          <a:prstGeom prst="rect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indent="-180975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tx1"/>
                </a:solidFill>
              </a:rPr>
              <a:t>Сбор исходных данных об объекте автоматизации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643063" y="2643188"/>
            <a:ext cx="2714625" cy="463550"/>
          </a:xfrm>
          <a:prstGeom prst="rect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indent="-180975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tx1"/>
                </a:solidFill>
              </a:rPr>
              <a:t>Проектирование основных технических решений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643313" y="4286250"/>
            <a:ext cx="2143125" cy="279400"/>
          </a:xfrm>
          <a:prstGeom prst="rect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indent="-180975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tx1"/>
                </a:solidFill>
              </a:rPr>
              <a:t>Тестирование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357688" y="4929188"/>
            <a:ext cx="2143125" cy="279400"/>
          </a:xfrm>
          <a:prstGeom prst="rect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indent="-180975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tx1"/>
                </a:solidFill>
              </a:rPr>
              <a:t>Внедрение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714625" y="3429000"/>
            <a:ext cx="2714625" cy="463550"/>
          </a:xfrm>
          <a:prstGeom prst="rect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indent="-180975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tx1"/>
                </a:solidFill>
              </a:rPr>
              <a:t>Разработка программных компонентов и их настройка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500563" y="5500688"/>
            <a:ext cx="2143125" cy="279400"/>
          </a:xfrm>
          <a:prstGeom prst="rect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indent="-180975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tx1"/>
                </a:solidFill>
              </a:rPr>
              <a:t>Эксплуатация</a:t>
            </a:r>
          </a:p>
        </p:txBody>
      </p:sp>
      <p:sp>
        <p:nvSpPr>
          <p:cNvPr id="35" name="Прямоугольная выноска 34"/>
          <p:cNvSpPr/>
          <p:nvPr/>
        </p:nvSpPr>
        <p:spPr bwMode="auto">
          <a:xfrm>
            <a:off x="3071813" y="1000125"/>
            <a:ext cx="3071812" cy="1285875"/>
          </a:xfrm>
          <a:prstGeom prst="wedgeRectCallout">
            <a:avLst>
              <a:gd name="adj1" fmla="val -56716"/>
              <a:gd name="adj2" fmla="val 35898"/>
            </a:avLst>
          </a:prstGeom>
          <a:solidFill>
            <a:schemeClr val="accent1">
              <a:lumMod val="20000"/>
              <a:lumOff val="80000"/>
            </a:schemeClr>
          </a:solidFill>
          <a:ln w="635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tx1"/>
                </a:solidFill>
              </a:rPr>
              <a:t>Сбор сведений об организационной структуре Заказчика, автоматизированных измерительных звеньях, технических характеристиках инф. сетей, видах отчетной природоохранной документации</a:t>
            </a:r>
          </a:p>
        </p:txBody>
      </p:sp>
      <p:sp>
        <p:nvSpPr>
          <p:cNvPr id="36" name="Прямоугольная выноска 35"/>
          <p:cNvSpPr/>
          <p:nvPr/>
        </p:nvSpPr>
        <p:spPr bwMode="auto">
          <a:xfrm>
            <a:off x="6357938" y="857250"/>
            <a:ext cx="2786062" cy="2338388"/>
          </a:xfrm>
          <a:prstGeom prst="wedgeRectCallout">
            <a:avLst>
              <a:gd name="adj1" fmla="val -120053"/>
              <a:gd name="adj2" fmla="val 39086"/>
            </a:avLst>
          </a:prstGeom>
          <a:solidFill>
            <a:schemeClr val="accent1">
              <a:lumMod val="20000"/>
              <a:lumOff val="80000"/>
            </a:schemeClr>
          </a:solidFill>
          <a:ln w="635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tx1"/>
                </a:solidFill>
              </a:rPr>
              <a:t>Функциональное моделирование процессов формирования природоохранной отчетности, определение автоматизируемых функций и задач, источников и потребителей информации, проектирование программных компонентов (моделирование </a:t>
            </a:r>
            <a:r>
              <a:rPr lang="en-US" sz="1200" b="1" dirty="0">
                <a:solidFill>
                  <a:schemeClr val="tx1"/>
                </a:solidFill>
              </a:rPr>
              <a:t>ER-</a:t>
            </a:r>
            <a:r>
              <a:rPr lang="ru-RU" sz="1200" b="1" dirty="0">
                <a:solidFill>
                  <a:schemeClr val="tx1"/>
                </a:solidFill>
              </a:rPr>
              <a:t>диаграмм), разработка архитектуры комплекса программных и технических средств</a:t>
            </a:r>
          </a:p>
        </p:txBody>
      </p:sp>
      <p:sp>
        <p:nvSpPr>
          <p:cNvPr id="37" name="Прямоугольная выноска 36"/>
          <p:cNvSpPr/>
          <p:nvPr/>
        </p:nvSpPr>
        <p:spPr bwMode="auto">
          <a:xfrm>
            <a:off x="6072188" y="3357563"/>
            <a:ext cx="2928937" cy="1285875"/>
          </a:xfrm>
          <a:prstGeom prst="wedgeRectCallout">
            <a:avLst>
              <a:gd name="adj1" fmla="val -72187"/>
              <a:gd name="adj2" fmla="val -28079"/>
            </a:avLst>
          </a:prstGeom>
          <a:solidFill>
            <a:schemeClr val="accent1">
              <a:lumMod val="20000"/>
              <a:lumOff val="80000"/>
            </a:schemeClr>
          </a:solidFill>
          <a:ln w="635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tx1"/>
                </a:solidFill>
              </a:rPr>
              <a:t>Программная реализация основных технических решений, разработка информационных технологий обработки и маршрутизации экологических данных</a:t>
            </a:r>
          </a:p>
        </p:txBody>
      </p:sp>
      <p:sp>
        <p:nvSpPr>
          <p:cNvPr id="38" name="Прямоугольная выноска 37"/>
          <p:cNvSpPr/>
          <p:nvPr/>
        </p:nvSpPr>
        <p:spPr bwMode="auto">
          <a:xfrm>
            <a:off x="6715125" y="4786313"/>
            <a:ext cx="2286000" cy="1570037"/>
          </a:xfrm>
          <a:prstGeom prst="wedgeRectCallout">
            <a:avLst>
              <a:gd name="adj1" fmla="val -92908"/>
              <a:gd name="adj2" fmla="val -66245"/>
            </a:avLst>
          </a:prstGeom>
          <a:solidFill>
            <a:schemeClr val="accent1">
              <a:lumMod val="20000"/>
              <a:lumOff val="80000"/>
            </a:schemeClr>
          </a:solidFill>
          <a:ln w="635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tx1"/>
                </a:solidFill>
              </a:rPr>
              <a:t>Наполнение информационной системы необходимыми для функционирования исходными справочными данными, тестирование на отказоустойчивость, тестирование основных функций</a:t>
            </a:r>
          </a:p>
        </p:txBody>
      </p:sp>
      <p:sp>
        <p:nvSpPr>
          <p:cNvPr id="41" name="Прямоугольная выноска 40"/>
          <p:cNvSpPr/>
          <p:nvPr/>
        </p:nvSpPr>
        <p:spPr bwMode="auto">
          <a:xfrm>
            <a:off x="142875" y="4643438"/>
            <a:ext cx="3000375" cy="1016000"/>
          </a:xfrm>
          <a:prstGeom prst="wedgeRectCallout">
            <a:avLst>
              <a:gd name="adj1" fmla="val 91139"/>
              <a:gd name="adj2" fmla="val 484"/>
            </a:avLst>
          </a:prstGeom>
          <a:solidFill>
            <a:schemeClr val="accent1">
              <a:lumMod val="20000"/>
              <a:lumOff val="80000"/>
            </a:schemeClr>
          </a:solidFill>
          <a:ln w="635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tx1"/>
                </a:solidFill>
              </a:rPr>
              <a:t>Развертывание информационной системы, разработка комплекта эксплуатационной документации, проведение обучения пользователей и администраторов</a:t>
            </a:r>
          </a:p>
        </p:txBody>
      </p:sp>
      <p:sp>
        <p:nvSpPr>
          <p:cNvPr id="42" name="Прямоугольная выноска 41"/>
          <p:cNvSpPr/>
          <p:nvPr/>
        </p:nvSpPr>
        <p:spPr bwMode="auto">
          <a:xfrm>
            <a:off x="2500313" y="6000750"/>
            <a:ext cx="3000375" cy="461963"/>
          </a:xfrm>
          <a:prstGeom prst="wedgeRectCallout">
            <a:avLst>
              <a:gd name="adj1" fmla="val 41596"/>
              <a:gd name="adj2" fmla="val -95754"/>
            </a:avLst>
          </a:prstGeom>
          <a:solidFill>
            <a:schemeClr val="accent1">
              <a:lumMod val="20000"/>
              <a:lumOff val="80000"/>
            </a:schemeClr>
          </a:solidFill>
          <a:ln w="635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tx1"/>
                </a:solidFill>
              </a:rPr>
              <a:t>Оказание консультационных услуг, получение отзывов Заказчика</a:t>
            </a:r>
          </a:p>
        </p:txBody>
      </p:sp>
      <p:sp>
        <p:nvSpPr>
          <p:cNvPr id="58" name="Прямоугольник 57"/>
          <p:cNvSpPr/>
          <p:nvPr/>
        </p:nvSpPr>
        <p:spPr bwMode="auto">
          <a:xfrm rot="16200000" flipV="1">
            <a:off x="-750093" y="2821781"/>
            <a:ext cx="1714500" cy="71437"/>
          </a:xfrm>
          <a:prstGeom prst="rect">
            <a:avLst/>
          </a:prstGeom>
          <a:ln w="12700"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q"/>
              <a:defRPr/>
            </a:pPr>
            <a:endParaRPr lang="ru-RU" dirty="0">
              <a:ln>
                <a:solidFill>
                  <a:schemeClr val="tx1"/>
                </a:solidFill>
                <a:prstDash val="solid"/>
              </a:ln>
            </a:endParaRPr>
          </a:p>
        </p:txBody>
      </p:sp>
      <p:sp>
        <p:nvSpPr>
          <p:cNvPr id="59" name="Прямоугольник 58"/>
          <p:cNvSpPr/>
          <p:nvPr/>
        </p:nvSpPr>
        <p:spPr bwMode="auto">
          <a:xfrm rot="16200000" flipV="1">
            <a:off x="2957513" y="4757738"/>
            <a:ext cx="585787" cy="71437"/>
          </a:xfrm>
          <a:prstGeom prst="rect">
            <a:avLst/>
          </a:prstGeom>
          <a:ln w="12700"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q"/>
              <a:defRPr/>
            </a:pPr>
            <a:endParaRPr lang="ru-RU" dirty="0">
              <a:ln>
                <a:solidFill>
                  <a:schemeClr val="tx1"/>
                </a:solidFill>
                <a:prstDash val="solid"/>
              </a:ln>
            </a:endParaRPr>
          </a:p>
        </p:txBody>
      </p:sp>
      <p:sp>
        <p:nvSpPr>
          <p:cNvPr id="60" name="Прямоугольник 59"/>
          <p:cNvSpPr/>
          <p:nvPr/>
        </p:nvSpPr>
        <p:spPr bwMode="auto">
          <a:xfrm rot="10800000" flipV="1">
            <a:off x="214313" y="2714625"/>
            <a:ext cx="1392237" cy="71438"/>
          </a:xfrm>
          <a:prstGeom prst="rect">
            <a:avLst/>
          </a:prstGeom>
          <a:ln w="12700"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q"/>
              <a:defRPr/>
            </a:pPr>
            <a:endParaRPr lang="ru-RU" dirty="0">
              <a:ln>
                <a:solidFill>
                  <a:schemeClr val="tx1"/>
                </a:solidFill>
                <a:prstDash val="solid"/>
              </a:ln>
            </a:endParaRPr>
          </a:p>
        </p:txBody>
      </p:sp>
      <p:sp>
        <p:nvSpPr>
          <p:cNvPr id="61" name="Прямоугольник 60"/>
          <p:cNvSpPr/>
          <p:nvPr/>
        </p:nvSpPr>
        <p:spPr bwMode="auto">
          <a:xfrm rot="16200000">
            <a:off x="1100138" y="3257550"/>
            <a:ext cx="442912" cy="71438"/>
          </a:xfrm>
          <a:prstGeom prst="rect">
            <a:avLst/>
          </a:prstGeom>
          <a:ln w="12700"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q"/>
              <a:defRPr/>
            </a:pPr>
            <a:endParaRPr lang="ru-RU" dirty="0">
              <a:ln>
                <a:solidFill>
                  <a:schemeClr val="tx1"/>
                </a:solidFill>
                <a:prstDash val="solid"/>
              </a:ln>
            </a:endParaRPr>
          </a:p>
        </p:txBody>
      </p:sp>
      <p:sp>
        <p:nvSpPr>
          <p:cNvPr id="62" name="Стрелка вправо 61"/>
          <p:cNvSpPr/>
          <p:nvPr/>
        </p:nvSpPr>
        <p:spPr bwMode="auto">
          <a:xfrm>
            <a:off x="1285875" y="3000375"/>
            <a:ext cx="357188" cy="142875"/>
          </a:xfrm>
          <a:prstGeom prst="rightArrow">
            <a:avLst>
              <a:gd name="adj1" fmla="val 50000"/>
              <a:gd name="adj2" fmla="val 50000"/>
            </a:avLst>
          </a:prstGeom>
          <a:ln w="12700"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q"/>
              <a:defRPr/>
            </a:pPr>
            <a:endParaRPr lang="ru-RU" dirty="0">
              <a:ln>
                <a:solidFill>
                  <a:schemeClr val="tx1"/>
                </a:solidFill>
                <a:prstDash val="solid"/>
              </a:ln>
            </a:endParaRPr>
          </a:p>
        </p:txBody>
      </p:sp>
      <p:sp>
        <p:nvSpPr>
          <p:cNvPr id="63" name="Стрелка вправо 62"/>
          <p:cNvSpPr/>
          <p:nvPr/>
        </p:nvSpPr>
        <p:spPr bwMode="auto">
          <a:xfrm>
            <a:off x="71438" y="1928813"/>
            <a:ext cx="357187" cy="142875"/>
          </a:xfrm>
          <a:prstGeom prst="rightArrow">
            <a:avLst>
              <a:gd name="adj1" fmla="val 50000"/>
              <a:gd name="adj2" fmla="val 50000"/>
            </a:avLst>
          </a:prstGeom>
          <a:ln w="12700"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q"/>
              <a:defRPr/>
            </a:pPr>
            <a:endParaRPr lang="ru-RU" dirty="0">
              <a:ln>
                <a:solidFill>
                  <a:schemeClr val="tx1"/>
                </a:solidFill>
                <a:prstDash val="solid"/>
              </a:ln>
            </a:endParaRPr>
          </a:p>
        </p:txBody>
      </p:sp>
      <p:sp>
        <p:nvSpPr>
          <p:cNvPr id="64" name="Прямоугольник 63"/>
          <p:cNvSpPr/>
          <p:nvPr/>
        </p:nvSpPr>
        <p:spPr bwMode="auto">
          <a:xfrm rot="10800000" flipV="1">
            <a:off x="1277938" y="3463925"/>
            <a:ext cx="1428750" cy="71438"/>
          </a:xfrm>
          <a:prstGeom prst="rect">
            <a:avLst/>
          </a:prstGeom>
          <a:ln w="12700"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q"/>
              <a:defRPr/>
            </a:pPr>
            <a:endParaRPr lang="ru-RU" dirty="0">
              <a:ln>
                <a:solidFill>
                  <a:schemeClr val="tx1"/>
                </a:solidFill>
                <a:prstDash val="solid"/>
              </a:ln>
            </a:endParaRPr>
          </a:p>
        </p:txBody>
      </p:sp>
      <p:sp>
        <p:nvSpPr>
          <p:cNvPr id="65" name="Стрелка вправо 64"/>
          <p:cNvSpPr/>
          <p:nvPr/>
        </p:nvSpPr>
        <p:spPr bwMode="auto">
          <a:xfrm>
            <a:off x="2357438" y="3786188"/>
            <a:ext cx="357187" cy="142875"/>
          </a:xfrm>
          <a:prstGeom prst="rightArrow">
            <a:avLst>
              <a:gd name="adj1" fmla="val 50000"/>
              <a:gd name="adj2" fmla="val 50000"/>
            </a:avLst>
          </a:prstGeom>
          <a:ln w="12700"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q"/>
              <a:defRPr/>
            </a:pPr>
            <a:endParaRPr lang="ru-RU" dirty="0">
              <a:ln>
                <a:solidFill>
                  <a:schemeClr val="tx1"/>
                </a:solidFill>
                <a:prstDash val="solid"/>
              </a:ln>
            </a:endParaRPr>
          </a:p>
        </p:txBody>
      </p:sp>
      <p:sp>
        <p:nvSpPr>
          <p:cNvPr id="66" name="Прямоугольник 65"/>
          <p:cNvSpPr/>
          <p:nvPr/>
        </p:nvSpPr>
        <p:spPr bwMode="auto">
          <a:xfrm rot="16200000">
            <a:off x="2171700" y="4043363"/>
            <a:ext cx="442913" cy="71437"/>
          </a:xfrm>
          <a:prstGeom prst="rect">
            <a:avLst/>
          </a:prstGeom>
          <a:ln w="12700"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q"/>
              <a:defRPr/>
            </a:pPr>
            <a:endParaRPr lang="ru-RU" dirty="0">
              <a:ln>
                <a:solidFill>
                  <a:schemeClr val="tx1"/>
                </a:solidFill>
                <a:prstDash val="solid"/>
              </a:ln>
            </a:endParaRPr>
          </a:p>
        </p:txBody>
      </p:sp>
      <p:sp>
        <p:nvSpPr>
          <p:cNvPr id="67" name="Прямоугольник 66"/>
          <p:cNvSpPr/>
          <p:nvPr/>
        </p:nvSpPr>
        <p:spPr bwMode="auto">
          <a:xfrm rot="10800000" flipV="1">
            <a:off x="2357438" y="4286250"/>
            <a:ext cx="1285875" cy="71438"/>
          </a:xfrm>
          <a:prstGeom prst="rect">
            <a:avLst/>
          </a:prstGeom>
          <a:ln w="12700"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q"/>
              <a:defRPr/>
            </a:pPr>
            <a:endParaRPr lang="ru-RU" dirty="0">
              <a:ln>
                <a:solidFill>
                  <a:schemeClr val="tx1"/>
                </a:solidFill>
                <a:prstDash val="solid"/>
              </a:ln>
            </a:endParaRPr>
          </a:p>
        </p:txBody>
      </p:sp>
      <p:sp>
        <p:nvSpPr>
          <p:cNvPr id="68" name="Стрелка вправо 67"/>
          <p:cNvSpPr/>
          <p:nvPr/>
        </p:nvSpPr>
        <p:spPr bwMode="auto">
          <a:xfrm>
            <a:off x="3214688" y="4429125"/>
            <a:ext cx="428625" cy="142875"/>
          </a:xfrm>
          <a:prstGeom prst="rightArrow">
            <a:avLst>
              <a:gd name="adj1" fmla="val 50000"/>
              <a:gd name="adj2" fmla="val 50000"/>
            </a:avLst>
          </a:prstGeom>
          <a:ln w="12700"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q"/>
              <a:defRPr/>
            </a:pPr>
            <a:endParaRPr lang="ru-RU" dirty="0">
              <a:ln>
                <a:solidFill>
                  <a:schemeClr val="tx1"/>
                </a:solidFill>
                <a:prstDash val="solid"/>
              </a:ln>
            </a:endParaRPr>
          </a:p>
        </p:txBody>
      </p:sp>
      <p:sp>
        <p:nvSpPr>
          <p:cNvPr id="69" name="Прямоугольник 68"/>
          <p:cNvSpPr/>
          <p:nvPr/>
        </p:nvSpPr>
        <p:spPr bwMode="auto">
          <a:xfrm rot="10800000">
            <a:off x="3214688" y="5018088"/>
            <a:ext cx="1143000" cy="71437"/>
          </a:xfrm>
          <a:prstGeom prst="rect">
            <a:avLst/>
          </a:prstGeom>
          <a:ln w="12700"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q"/>
              <a:defRPr/>
            </a:pPr>
            <a:endParaRPr lang="ru-RU" dirty="0">
              <a:ln>
                <a:solidFill>
                  <a:schemeClr val="tx1"/>
                </a:solidFill>
                <a:prstDash val="solid"/>
              </a:ln>
            </a:endParaRPr>
          </a:p>
        </p:txBody>
      </p:sp>
      <p:sp>
        <p:nvSpPr>
          <p:cNvPr id="70" name="Прямоугольник 69"/>
          <p:cNvSpPr/>
          <p:nvPr/>
        </p:nvSpPr>
        <p:spPr bwMode="auto">
          <a:xfrm rot="10800000" flipV="1">
            <a:off x="142875" y="3643313"/>
            <a:ext cx="2571750" cy="71437"/>
          </a:xfrm>
          <a:prstGeom prst="rect">
            <a:avLst/>
          </a:prstGeom>
          <a:ln w="12700"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q"/>
              <a:defRPr/>
            </a:pPr>
            <a:endParaRPr lang="ru-RU" dirty="0">
              <a:ln>
                <a:solidFill>
                  <a:schemeClr val="tx1"/>
                </a:solidFill>
                <a:prstDash val="solid"/>
              </a:ln>
            </a:endParaRPr>
          </a:p>
        </p:txBody>
      </p:sp>
      <p:sp>
        <p:nvSpPr>
          <p:cNvPr id="71" name="Прямоугольник 70"/>
          <p:cNvSpPr/>
          <p:nvPr/>
        </p:nvSpPr>
        <p:spPr bwMode="auto">
          <a:xfrm rot="16200000" flipV="1">
            <a:off x="-42862" y="2400300"/>
            <a:ext cx="585788" cy="71437"/>
          </a:xfrm>
          <a:prstGeom prst="rect">
            <a:avLst/>
          </a:prstGeom>
          <a:ln w="12700"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q"/>
              <a:defRPr/>
            </a:pPr>
            <a:endParaRPr lang="ru-RU" dirty="0">
              <a:ln>
                <a:solidFill>
                  <a:schemeClr val="tx1"/>
                </a:solidFill>
                <a:prstDash val="solid"/>
              </a:ln>
            </a:endParaRPr>
          </a:p>
        </p:txBody>
      </p:sp>
      <p:sp>
        <p:nvSpPr>
          <p:cNvPr id="72" name="Стрелка вправо 71"/>
          <p:cNvSpPr/>
          <p:nvPr/>
        </p:nvSpPr>
        <p:spPr bwMode="auto">
          <a:xfrm>
            <a:off x="214313" y="2071688"/>
            <a:ext cx="214312" cy="142875"/>
          </a:xfrm>
          <a:prstGeom prst="rightArrow">
            <a:avLst>
              <a:gd name="adj1" fmla="val 50000"/>
              <a:gd name="adj2" fmla="val 50000"/>
            </a:avLst>
          </a:prstGeom>
          <a:ln w="12700"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q"/>
              <a:defRPr/>
            </a:pPr>
            <a:endParaRPr lang="ru-RU" dirty="0">
              <a:ln>
                <a:solidFill>
                  <a:schemeClr val="tx1"/>
                </a:solidFill>
                <a:prstDash val="solid"/>
              </a:ln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Прямоугольник 28"/>
          <p:cNvSpPr/>
          <p:nvPr/>
        </p:nvSpPr>
        <p:spPr>
          <a:xfrm>
            <a:off x="642938" y="5786438"/>
            <a:ext cx="3857625" cy="5000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pic>
        <p:nvPicPr>
          <p:cNvPr id="6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72313" y="5357813"/>
            <a:ext cx="1500187" cy="9937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324" name="Picture 3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3500" y="6000750"/>
            <a:ext cx="3143250" cy="6651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313" name="Picture 2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58063" y="4143375"/>
            <a:ext cx="1357312" cy="105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0726" name="Picture 22" descr="http://nauka21vek.ru/wp-content/uploads/2010/12/inet4-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86625" y="2143125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7" name="Прямая соединительная линия 16"/>
          <p:cNvCxnSpPr>
            <a:endCxn id="12306" idx="1"/>
          </p:cNvCxnSpPr>
          <p:nvPr/>
        </p:nvCxnSpPr>
        <p:spPr>
          <a:xfrm flipV="1">
            <a:off x="6215063" y="3559175"/>
            <a:ext cx="428625" cy="369888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>
            <a:endCxn id="12306" idx="1"/>
          </p:cNvCxnSpPr>
          <p:nvPr/>
        </p:nvCxnSpPr>
        <p:spPr>
          <a:xfrm>
            <a:off x="5786438" y="3500438"/>
            <a:ext cx="857250" cy="58737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>
            <a:endCxn id="12306" idx="1"/>
          </p:cNvCxnSpPr>
          <p:nvPr/>
        </p:nvCxnSpPr>
        <p:spPr>
          <a:xfrm flipV="1">
            <a:off x="5572125" y="3559175"/>
            <a:ext cx="1071563" cy="298450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>
            <a:stCxn id="12306" idx="3"/>
          </p:cNvCxnSpPr>
          <p:nvPr/>
        </p:nvCxnSpPr>
        <p:spPr>
          <a:xfrm>
            <a:off x="7643813" y="3559175"/>
            <a:ext cx="357187" cy="369888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>
            <a:stCxn id="12306" idx="3"/>
          </p:cNvCxnSpPr>
          <p:nvPr/>
        </p:nvCxnSpPr>
        <p:spPr>
          <a:xfrm>
            <a:off x="7643813" y="3559175"/>
            <a:ext cx="714375" cy="298450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>
            <a:stCxn id="12306" idx="3"/>
          </p:cNvCxnSpPr>
          <p:nvPr/>
        </p:nvCxnSpPr>
        <p:spPr>
          <a:xfrm>
            <a:off x="7643813" y="3559175"/>
            <a:ext cx="928687" cy="84138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33" name="Picture 12" descr="http://justforlulz.net/wp-content/uploads/browsers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72125" y="2214563"/>
            <a:ext cx="1285875" cy="81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285852" y="-71462"/>
            <a:ext cx="7715304" cy="642894"/>
          </a:xfrm>
        </p:spPr>
        <p:txBody>
          <a:bodyPr>
            <a:no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1800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</a:rPr>
              <a:t>Ключевые возможности программного обеспечения</a:t>
            </a:r>
            <a:endParaRPr lang="ru-RU" sz="1800" cap="all" dirty="0">
              <a:ln w="0"/>
              <a:solidFill>
                <a:schemeClr val="accent1">
                  <a:tint val="75000"/>
                  <a:shade val="75000"/>
                  <a:satMod val="170000"/>
                </a:schemeClr>
              </a:solidFill>
              <a:effectLst/>
            </a:endParaRPr>
          </a:p>
        </p:txBody>
      </p:sp>
      <p:pic>
        <p:nvPicPr>
          <p:cNvPr id="30735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Содержимое 1"/>
          <p:cNvSpPr>
            <a:spLocks noGrp="1"/>
          </p:cNvSpPr>
          <p:nvPr>
            <p:ph idx="1"/>
          </p:nvPr>
        </p:nvSpPr>
        <p:spPr>
          <a:xfrm>
            <a:off x="214313" y="785813"/>
            <a:ext cx="5000625" cy="5429250"/>
          </a:xfrm>
        </p:spPr>
        <p:txBody>
          <a:bodyPr>
            <a:noAutofit/>
          </a:bodyPr>
          <a:lstStyle/>
          <a:p>
            <a:pPr marL="365760" indent="-256032" fontAlgn="auto">
              <a:spcAft>
                <a:spcPts val="0"/>
              </a:spcAft>
              <a:buSzPct val="100000"/>
              <a:buFont typeface="Wingdings 3"/>
              <a:buChar char=""/>
              <a:defRPr/>
            </a:pPr>
            <a:r>
              <a:rPr lang="ru-RU" sz="1300" b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charset="0"/>
              </a:rPr>
              <a:t>Использование ГИС инструментов для работы и визуализации пространственно-распределенных данных (поиск по карте, отображение превышений, точек контроля и т.д.)</a:t>
            </a:r>
          </a:p>
          <a:p>
            <a:pPr marL="365760" indent="-256032" eaLnBrk="1" fontAlgn="auto">
              <a:spcAft>
                <a:spcPts val="0"/>
              </a:spcAft>
              <a:buSzPct val="75000"/>
              <a:buFont typeface="Wingdings 3"/>
              <a:buChar char=""/>
              <a:defRPr/>
            </a:pPr>
            <a:endParaRPr lang="ru-RU" sz="1300" b="1" dirty="0" smtClean="0">
              <a:solidFill>
                <a:srgbClr val="5C5C5C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365760" indent="-256032" eaLnBrk="1" fontAlgn="auto">
              <a:spcAft>
                <a:spcPts val="0"/>
              </a:spcAft>
              <a:buSzPct val="75000"/>
              <a:buFont typeface="Wingdings 3"/>
              <a:buChar char=""/>
              <a:defRPr/>
            </a:pPr>
            <a:endParaRPr lang="ru-RU" sz="1300" b="1" dirty="0" smtClean="0">
              <a:solidFill>
                <a:srgbClr val="5C5C5C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365760" indent="-256032" fontAlgn="auto">
              <a:spcAft>
                <a:spcPts val="0"/>
              </a:spcAft>
              <a:buSzPct val="100000"/>
              <a:buFont typeface="Wingdings 3"/>
              <a:buChar char=""/>
              <a:defRPr/>
            </a:pPr>
            <a:r>
              <a:rPr lang="ru-RU" sz="1300" b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charset="0"/>
              </a:rPr>
              <a:t>Доступ к системе на основе </a:t>
            </a:r>
            <a:r>
              <a:rPr lang="en-US" sz="1300" b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charset="0"/>
              </a:rPr>
              <a:t>web-</a:t>
            </a:r>
            <a:r>
              <a:rPr lang="ru-RU" sz="1300" b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charset="0"/>
              </a:rPr>
              <a:t>технологий, через любой интернет-браузер, в том числе с планшетных ПК</a:t>
            </a:r>
          </a:p>
          <a:p>
            <a:pPr marL="365760" indent="-256032" eaLnBrk="1" fontAlgn="auto">
              <a:spcAft>
                <a:spcPts val="0"/>
              </a:spcAft>
              <a:buSzPct val="100000"/>
              <a:buFont typeface="Wingdings 3"/>
              <a:buChar char=""/>
              <a:defRPr/>
            </a:pPr>
            <a:endParaRPr lang="ru-RU" sz="1300" b="1" dirty="0" smtClean="0">
              <a:solidFill>
                <a:srgbClr val="5C5C5C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365760" indent="-256032" fontAlgn="auto">
              <a:spcAft>
                <a:spcPts val="0"/>
              </a:spcAft>
              <a:buSzPct val="100000"/>
              <a:buFont typeface="Wingdings 3"/>
              <a:buChar char=""/>
              <a:defRPr/>
            </a:pPr>
            <a:r>
              <a:rPr lang="ru-RU" sz="1300" b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charset="0"/>
              </a:rPr>
              <a:t>Возможность коллективной одновременной работы большого количества территориально распределенных пользователей  (создание единого интерактивного портала)</a:t>
            </a:r>
          </a:p>
          <a:p>
            <a:pPr marL="365760" indent="-256032" eaLnBrk="1" fontAlgn="auto">
              <a:spcAft>
                <a:spcPts val="0"/>
              </a:spcAft>
              <a:buSzPct val="75000"/>
              <a:buFont typeface="Wingdings 3"/>
              <a:buChar char=""/>
              <a:defRPr/>
            </a:pPr>
            <a:endParaRPr lang="ru-RU" sz="1300" b="1" dirty="0" smtClean="0">
              <a:solidFill>
                <a:srgbClr val="5C5C5C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365760" indent="-256032" eaLnBrk="1" fontAlgn="auto">
              <a:spcAft>
                <a:spcPts val="0"/>
              </a:spcAft>
              <a:buSzPct val="75000"/>
              <a:buFont typeface="Wingdings 3"/>
              <a:buChar char=""/>
              <a:defRPr/>
            </a:pPr>
            <a:endParaRPr lang="ru-RU" sz="1300" b="1" dirty="0" smtClean="0">
              <a:solidFill>
                <a:srgbClr val="5C5C5C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365760" indent="-256032" fontAlgn="auto">
              <a:spcAft>
                <a:spcPts val="0"/>
              </a:spcAft>
              <a:buSzPct val="100000"/>
              <a:buFont typeface="Wingdings 3"/>
              <a:buChar char=""/>
              <a:defRPr/>
            </a:pPr>
            <a:r>
              <a:rPr lang="ru-RU" sz="1300" b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charset="0"/>
              </a:rPr>
              <a:t>Масштабируемость системы под любые организационные структуры, проекты, объекты, возможность подключения новых измерительных звеньев</a:t>
            </a:r>
          </a:p>
          <a:p>
            <a:pPr marL="365760" indent="-256032" fontAlgn="auto">
              <a:spcAft>
                <a:spcPts val="0"/>
              </a:spcAft>
              <a:buSzPct val="100000"/>
              <a:buFont typeface="Wingdings 3"/>
              <a:buChar char=""/>
              <a:defRPr/>
            </a:pPr>
            <a:endParaRPr lang="ru-RU" sz="1300" b="1" dirty="0" smtClean="0"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Arial" charset="0"/>
            </a:endParaRPr>
          </a:p>
          <a:p>
            <a:pPr marL="365760" indent="-256032" fontAlgn="auto">
              <a:spcAft>
                <a:spcPts val="0"/>
              </a:spcAft>
              <a:buSzPct val="100000"/>
              <a:buFont typeface="Wingdings 3"/>
              <a:buChar char=""/>
              <a:defRPr/>
            </a:pPr>
            <a:r>
              <a:rPr lang="ru-RU" sz="1300" b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charset="0"/>
              </a:rPr>
              <a:t>Аналитическая обработка информации и представление ее в виде схем, диаграмм, гистограмм, таблиц. Конвертирование полученных данных в различные форматы (</a:t>
            </a:r>
            <a:r>
              <a:rPr lang="en-US" sz="1300" b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charset="0"/>
              </a:rPr>
              <a:t>xls</a:t>
            </a:r>
            <a:r>
              <a:rPr lang="ru-RU" sz="1300" b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charset="0"/>
              </a:rPr>
              <a:t>,</a:t>
            </a:r>
            <a:r>
              <a:rPr lang="en-US" sz="1300" b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charset="0"/>
              </a:rPr>
              <a:t>doc</a:t>
            </a:r>
            <a:r>
              <a:rPr lang="ru-RU" sz="1300" b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charset="0"/>
              </a:rPr>
              <a:t>,</a:t>
            </a:r>
            <a:r>
              <a:rPr lang="en-US" sz="1300" b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charset="0"/>
              </a:rPr>
              <a:t>pdf</a:t>
            </a:r>
            <a:r>
              <a:rPr lang="ru-RU" sz="1300" b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charset="0"/>
              </a:rPr>
              <a:t>)</a:t>
            </a:r>
            <a:endParaRPr lang="ru-RU" sz="1300" b="1" dirty="0"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Arial" charset="0"/>
            </a:endParaRPr>
          </a:p>
        </p:txBody>
      </p:sp>
      <p:pic>
        <p:nvPicPr>
          <p:cNvPr id="30737" name="Picture 14" descr="http://www.mosinternet.com/img/common/Image/krasnodar/user-group-icon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357813" y="3357563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38" name="Picture 16" descr="http://total-bi.com/wp-content/uploads/2012/01/users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929563" y="3357563"/>
            <a:ext cx="928687" cy="92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39" name="Picture 18" descr="http://faqman.ru/wp-content/uploads/2009/02/5335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643688" y="3214688"/>
            <a:ext cx="1000125" cy="68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0" name="Picture 20" descr="http://www.sibgeoproject.ru/activity/raspros_gis/gis_as2.jpg"/>
          <p:cNvPicPr>
            <a:picLocks noChangeAspect="1" noChangeArrowheads="1"/>
          </p:cNvPicPr>
          <p:nvPr/>
        </p:nvPicPr>
        <p:blipFill>
          <a:blip r:embed="rId12" cstate="print"/>
          <a:srcRect b="4581"/>
          <a:stretch>
            <a:fillRect/>
          </a:stretch>
        </p:blipFill>
        <p:spPr bwMode="auto">
          <a:xfrm>
            <a:off x="7215188" y="785813"/>
            <a:ext cx="1500187" cy="150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6" name="Picture 8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429250" y="714375"/>
            <a:ext cx="1571625" cy="1277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42" name="Picture 24" descr="http://zapravka-kazan.ru/services/network/images/obsluzhivanie-setej1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589713" y="3214688"/>
            <a:ext cx="105727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7" name="Прямая соединительная линия 36"/>
          <p:cNvCxnSpPr>
            <a:stCxn id="12319" idx="0"/>
          </p:cNvCxnSpPr>
          <p:nvPr/>
        </p:nvCxnSpPr>
        <p:spPr>
          <a:xfrm rot="5400000" flipH="1" flipV="1">
            <a:off x="6367462" y="3509963"/>
            <a:ext cx="231775" cy="1606550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единительная линия 44"/>
          <p:cNvCxnSpPr>
            <a:stCxn id="12321" idx="0"/>
          </p:cNvCxnSpPr>
          <p:nvPr/>
        </p:nvCxnSpPr>
        <p:spPr>
          <a:xfrm rot="5400000" flipH="1" flipV="1">
            <a:off x="7000876" y="4143375"/>
            <a:ext cx="214312" cy="357187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45" name="Picture 31" descr="http://www.stplan.ru/articles/practice/pictures/img04.gif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000625" y="4429125"/>
            <a:ext cx="1357313" cy="83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6" name="Picture 33" descr="http://citforum.ru/pictures/it/backoffice/image64.gif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6429375" y="4429125"/>
            <a:ext cx="1000125" cy="65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25" name="Picture 37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5715000" y="5357813"/>
            <a:ext cx="1214438" cy="10874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48" name="Picture 3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143875" y="6357938"/>
            <a:ext cx="531813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6B3B2F4-2ABA-4008-8F65-F754F47EFFF9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</a:t>
            </a:fld>
            <a:endParaRPr lang="ru-RU" sz="14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285852" y="-142900"/>
            <a:ext cx="8001120" cy="785794"/>
          </a:xfrm>
        </p:spPr>
        <p:txBody>
          <a:bodyPr>
            <a:no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1800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</a:rPr>
              <a:t>Резюме</a:t>
            </a:r>
          </a:p>
        </p:txBody>
      </p:sp>
      <p:pic>
        <p:nvPicPr>
          <p:cNvPr id="3174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" name="TextBox 46"/>
          <p:cNvSpPr txBox="1"/>
          <p:nvPr/>
        </p:nvSpPr>
        <p:spPr>
          <a:xfrm>
            <a:off x="349250" y="4618038"/>
            <a:ext cx="8286750" cy="954087"/>
          </a:xfrm>
          <a:prstGeom prst="rect">
            <a:avLst/>
          </a:prstGeom>
        </p:spPr>
        <p:txBody>
          <a:bodyPr>
            <a:spAutoFit/>
          </a:bodyPr>
          <a:lstStyle/>
          <a:p>
            <a:pPr marL="365760" indent="-256032" eaLnBrk="0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Wingdings 3"/>
              <a:buChar char=""/>
              <a:defRPr/>
            </a:pPr>
            <a:r>
              <a:rPr lang="ru-RU" sz="1400" b="1" dirty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Разрабатываемые ИАС УООС имеют гибкие инструменты настройки и администрирования, что позволяет Заказчику (пользователю) свободно модифицировать систему с учетом изменяющейся организационной структуры, количества и видов контролируемых показателей.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49250" y="2117725"/>
            <a:ext cx="8286750" cy="954088"/>
          </a:xfrm>
          <a:prstGeom prst="rect">
            <a:avLst/>
          </a:prstGeom>
        </p:spPr>
        <p:txBody>
          <a:bodyPr>
            <a:spAutoFit/>
          </a:bodyPr>
          <a:lstStyle/>
          <a:p>
            <a:pPr marL="365760" indent="-256032" eaLnBrk="0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Wingdings 3"/>
              <a:buChar char=""/>
              <a:defRPr/>
            </a:pPr>
            <a:r>
              <a:rPr lang="ru-RU" sz="1400" b="1" dirty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В комплекс работ по созданию ИАС УООС под ключ входит обследование объекта автоматизации, выявление специфических задач, настройка компонентов и баз данных ИАС, тестирование и ввод системы в эксплуатацию, разработка комплекта эксплуатационной документации, обучение пользователей. </a:t>
            </a:r>
          </a:p>
        </p:txBody>
      </p:sp>
      <p:pic>
        <p:nvPicPr>
          <p:cNvPr id="31750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143875" y="6357938"/>
            <a:ext cx="531813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FBE7120-AB28-42C4-BE54-241DAF8DBA6D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23</a:t>
            </a:fld>
            <a:endParaRPr lang="ru-RU" sz="1400" b="1" dirty="0" smtClean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49250" y="3332163"/>
            <a:ext cx="8286750" cy="1169987"/>
          </a:xfrm>
          <a:prstGeom prst="rect">
            <a:avLst/>
          </a:prstGeom>
        </p:spPr>
        <p:txBody>
          <a:bodyPr>
            <a:spAutoFit/>
          </a:bodyPr>
          <a:lstStyle/>
          <a:p>
            <a:pPr marL="365760" indent="-256032" eaLnBrk="0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Wingdings 3"/>
              <a:buChar char=""/>
              <a:defRPr/>
            </a:pPr>
            <a:r>
              <a:rPr lang="ru-RU" sz="1400" b="1" dirty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В работе используются проприетарные технологии разработки программного обеспечения,  хранения и обработки данных (Microsoft .NET, MS SQL Server и.т.д.), а также компоненты и инструментарии со "свободными" (OpenSource) лицензиями - Linux, Java, Tomcat, MySQL , что обеспечивает инвариантность подходов к разработке ИАС УООС.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49250" y="831850"/>
            <a:ext cx="8286750" cy="1169988"/>
          </a:xfrm>
          <a:prstGeom prst="rect">
            <a:avLst/>
          </a:prstGeom>
        </p:spPr>
        <p:txBody>
          <a:bodyPr>
            <a:spAutoFit/>
          </a:bodyPr>
          <a:lstStyle/>
          <a:p>
            <a:pPr marL="365760" indent="-256032" eaLnBrk="0" fontAlgn="auto" hangingPunct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Wingdings 3"/>
              <a:buChar char=""/>
              <a:defRPr/>
            </a:pPr>
            <a:r>
              <a:rPr lang="ru-RU" sz="1400" b="1" dirty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Внедрение программных модулей в составе ИАС УООС как элементов системы управления природоохранной деятельностью предприятия направлено на автоматизацию процедур сбора и обработки измерительных данных, подготовки отчетности и создание единого информационного пространства, обеспечивающего совместную работу сотрудников, вовлеченных в процесс охраны окружающей среды.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70"/>
          <p:cNvSpPr>
            <a:spLocks noChangeArrowheads="1"/>
          </p:cNvSpPr>
          <p:nvPr/>
        </p:nvSpPr>
        <p:spPr bwMode="auto">
          <a:xfrm>
            <a:off x="1535113" y="3181350"/>
            <a:ext cx="607377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 eaLnBrk="0" fontAlgn="auto" hangingPunct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sz="4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3277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50" y="285750"/>
            <a:ext cx="2428875" cy="1125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2"/>
          <p:cNvSpPr txBox="1">
            <a:spLocks/>
          </p:cNvSpPr>
          <p:nvPr/>
        </p:nvSpPr>
        <p:spPr>
          <a:xfrm>
            <a:off x="2339752" y="2852936"/>
            <a:ext cx="5857916" cy="1285884"/>
          </a:xfrm>
          <a:prstGeom prst="rect">
            <a:avLst/>
          </a:prstGeom>
        </p:spPr>
        <p:txBody>
          <a:bodyPr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8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Спасибо за внимание!</a:t>
            </a:r>
            <a:r>
              <a:rPr lang="ru-RU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lang="ru-RU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endParaRPr lang="ru-RU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32773" name="Прямоугольник 4"/>
          <p:cNvSpPr>
            <a:spLocks noChangeArrowheads="1"/>
          </p:cNvSpPr>
          <p:nvPr/>
        </p:nvSpPr>
        <p:spPr bwMode="auto">
          <a:xfrm>
            <a:off x="3419475" y="6021388"/>
            <a:ext cx="5473700" cy="363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ru-RU" sz="2200" b="1">
                <a:solidFill>
                  <a:srgbClr val="002060"/>
                </a:solidFill>
                <a:latin typeface="Times New Roman" pitchFamily="18" charset="0"/>
              </a:rPr>
              <a:t>Адрес нашего сайта: </a:t>
            </a:r>
            <a:r>
              <a:rPr lang="en-US" sz="2200" b="1" u="sng">
                <a:solidFill>
                  <a:srgbClr val="002060"/>
                </a:solidFill>
                <a:latin typeface="Times New Roman" pitchFamily="18" charset="0"/>
              </a:rPr>
              <a:t>http://www.diem.ru</a:t>
            </a:r>
            <a:endParaRPr lang="ru-RU" sz="2200" b="1" u="sng">
              <a:solidFill>
                <a:srgbClr val="002060"/>
              </a:solidFill>
              <a:latin typeface="Times New Roman" pitchFamily="18" charset="0"/>
            </a:endParaRPr>
          </a:p>
        </p:txBody>
      </p:sp>
      <p:sp>
        <p:nvSpPr>
          <p:cNvPr id="32774" name="AutoShape 9" descr="data:image/jpeg;base64,/9j/4AAQSkZJRgABAQAAAQABAAD/2wCEAAkGBhQQERQUEBIVEBAQFBUVERIQFhAVFBUVFRcVFBQUExQYHCYeFxkkGhQUIC8gJScpLCwsFR4xNTAqNScrOCkBCQoKDgwOGQ8PGiofHiEsLTUsLSk1LCosLCksLCkpKSotKTUtLCksLCwsLywpKS8sLCwpKSwsLCwsLCwsLCkpKf/AABEIALcBEwMBIgACEQEDEQH/xAAcAAEAAgMBAQEAAAAAAAAAAAAABAUDBgcCAQj/xABOEAABAwIDBAQJBQsLBQEAAAABAAIDBBEFEiEGMUFREyJhcQcUMkJSgZGhsTNTYpLBFSNDVHKCk7LC0dIYJERjoqOzw9Ph8Aglc4PxF//EABoBAQACAwEAAAAAAAAAAAAAAAAEBQECBgP/xAAwEQEAAgECAwUHAwUAAAAAAAAAAQIDBBEFEjEyQVFhcSEiI0KBkdFSocETseHw8f/aAAwDAQACEQMRAD8A7iiIgIiICIiAiIgIiICIiAiIgIiICIiAiIgIiIC+FfUQec/PRel8Iuo8gc3VvWHonf6isx7Wszskoo9NWtfuOo3tOhHeFICTG3VmLRaN4ERFhkREQEREBERAREQEREBERAREQERat4SNpXUFC98RAqJSIoL8HuBJfbjlY17rcS0BBC2w8KtNQSGBjXVdYBcwQ2AZpcGaQ6RjdzIuDbULSK/w9zROtJDFGb/Jxh8zm9jyXx5T2WWm4w37nYdA9riavErzGUkl4YbODsx1zZXsN+cjzvAtzy6Dtv8AKMPzP92P9ZP5Rp+Z/sD/AFVxIKy6ambLcRufDlHVeSCHaXPVcL910HboPDXUPaHNp2lrhcXyj/MXv/8AZ6n8VZ7W/wAa53geKUxZljY7KzzXMeN+u/xg6b1Y1FdAWnLEWvI0NyADz1cUG5Hw01H4qz6w/iXqm8Nc2YZ6ZhBI87IAL69cOdw5tt9nNzKvBlQfpXAtoY6tmaO7XcWPFnDke0dvqNjorRcL8GO0DmTdCSTZpkh/N+Ui7Q5tyBwyu7LdyjdcXGoO49iD0iIgIiIC+WX1EFfiOG5+sw5JR5Lh8CoOG7Rdfoqj73KDYE6NceXYfjwV8tQ2+ohkZIB1s2R3aCCR7Le9StPEZbRiv39J8FbrZvp6Tnx93WO6Y/LbgV9WjbLbYWIhqHaHSOQ+5rz8D7VvAWmfBfBblt/176TV49Vj56fWPB9REXgliIiAiIgIiICIiAiIgIiIC0TwrUhkjgHAOkPrygD3Ere1Q7XRMMbekbmF3ga2ykxvIcOZGXcg5FtFhUVUcHbMy8b8MDgwFzbOa2PS4sdBosQ8HtF8yf0k38SnYw8/9kdw6Orhce4Nyj+yVaq74fix3xzzREzv+FBxPNkx5YitpiNu76tfbsDRD+jj1vmP7Syt2Kox/RmesvPxcrtFZRp8UfLH2VU6nNPzz91XFsvSs8mnjbffYFZfuDT/ADEf1Qp6XWf6OP8ATH2hr/Xy/qn7ygjA6f5iL6jP3L2MGg+Yi/Rx/uUwDsXsQOO5p9hTbFXw/ZtE5rdOafuqY4WQ4hhr2MYz+dZDka1txJG9ljbvK7Hg/wAhEPRY1uv0RlPwXJcTwOaR9K6NhvT1UMztw6jCc+866E6LpGHYxkjymORxzyEZQ22UyOczeR5paue1205pmvR0vD+aMERaJifb1XyKpOMvPkwO/OcB8AV8+6Ux3RMb3uJ+wKHyyn7rdFTGqqDxjb3NcfiViqKqWNrpJJupG0vcA1gFmguOtuxZ5WN17dCVHc823quq3XW1Kc0vLJl5I3TavFo4x1nXPJupWkbTYy6oI0yxtuWt7d2Y9qm1ioa7irnR6atbRbrLmOJ63JkpNOkKedbhsJthmIpp3db8A8nygPwbjzHDn6tdPmVJWyFpu0lrmkFpGhBGoIPO6tNXgrmx8s/RV8M1FsGTmr9fN+hwV9Ws7BbVjEKUOdYTxHo5wPSABDx2OFj2G44LZlyF6zS01nud/W0WrFo7xERathERAREQEREBERAREQFT7U0plhDQ4MJkZ1ju1u3kefJXCrsfhL4HBou4FrgNN7XA8e5BxvGupTYZffHXSMPZ0ge63vVwqnbSjdHSxB2jqfEaZ7hv0cxotf8AOHsVsrzhc+7aPRz3GI96k+UrTBMKbUZhms9hBI+g7RpHrDr945q4ZsmziSVpFVLJFLFLA/opmFwa612kOtdkjbjPG7Lq3sBBBAI3HDNuInZWVbfE5XWALzenkcbaRT7gSTo1+V3YVH1mTLTLMc07JmgxYr4azyxunR7MxciVJj2fjH4NWDSRu0+H+6yCfmoFslp71jWlY6Qhswdo8wLK3DwODQpBlXgyLz5pb7PgpRzHqC+9COZXkvXwvWN5Z2e8gTTksRkXxrroMhdyWpbXYkZXiihuXOa2WrePJjpw7qxk7s8rm5cu/IHnkrrHcX8WjBYzpZ5XdHTQ3A6SQ3NieDGgFzjwa08bKBQYH4vC4PeZp5XOlqZnaGSV2824NAs1reDWgd+0ML7DZ88EbuJYL94Fj7wVgqlg2ZlvAW/Nvc31HrD9ZZ6pe+PtImfoo6xUNdxV9WKhruKvtM5HXd6nmVFiKvZlRYirG/RA0naZ/BttEaPEo2k2iq7QyX3ZjrE7vD+r/wCwr9BBfknEpiwhzTZzCHNPJzTmB9oC/V+HVPSxRyfOMY/6zQ77VzHEK7Xi3i7zRTvi2SERFXJoiIgIiICIiAiIgIiICj4g60bzyaT7NVIUbEheGT/xv/VKDkHhUm/mdQ4bx4rL6+mdH+wFLBv61A22cJcPnvxgJ9cUpkH6yk0MmaNjvSY0+1oKuOFT7bR6KPjEeyk+v8MeIjqX9FwP2fatiwINe3K9oe1ws5rgC0jiCDoVRVbbsd3H3aqz2am0C34hX3onybcLtvjmPCV7FgElOL0E3RM/FZ80lMeyPXPBy6hLR6BUmDaNocGVcZopXEBvSEOgkJIAENSOqSSQA1+R59FWMJ0CyviDgWuAc1ws5rgCCORB3qmlcRL2WrG+47VAZgzoB/NHhjBuppczoewRkdaHgOrdo9BBiXXDJAYZXGzWSWtIesfvMg6sps1xyg5gBctCw2Z3VCxuqVjmIPYf+b1Xzlze3tC2iosRMXGwUuSqZExz3uDWRtLnuO4Aak/7dyraTq9rncvcAsPjEcsjTNpTQvBjefkpJwSGl5B0ax1smezXPs4XLWrEjPhNC98hqqhpZNI3JDE7fTwaHIdSOlcQHPI4hrdQwEz6ptwVMeo0o0SrEqrZuS0k7OeVw97T8QrGqVNQvyVg/rGub7s37KuapSadpEz9FHWKhruKvqxUNdxV5pnI67vU8yosRV7MqLEVY36IGk6tPxjce4r9V4BAY6WBh3shiae8MaCvzzsns4a/EIYrXja4SzHgI4yHG/ecrfzl+lAua4hb3oq7zQx8Pd9REVYmiIiAiIgIiICIiAiIgLxOy7XDmCPaF7RBweocZaKoG/LT1ftyQkftKTsy+9HTn+pj9zQFi2UIklq4eT6iO3b1mn/DPsWLYibPQQHkwt+q5zfsVpwyfiTHkp+LR8Ks+f8AC8cLr1s1JbTkbexeV4wl2WVw+l8dftU7X13rEonCre9arotI67QpTVAw592qc1UEugZmqsxyUSNdTjKTIz765zWPbFG64zFjwWuebHI0ggkXIIBv7xCvc0iOEB07xcZ7lkbdxlltrlHBoILjoLDMW46ehDG5QXO1zPe+xfI82zSPtpc2AsLAAAAAALVsgwQObZrc0jBYNbK9zpQNALTOu5x49e/e0JLA8GwBJ4ttZ4728R2i47Ve00IZrx+C9zta8We0OHJwB+KzzbT7BS0mHulu0ksBFpCPKaD5gPBzhv4taeBcCJniBZoN1rC26261uVuCmss0ANAa0bg0AAdwCGRY3llWw0boQBAB0bQAKc2DWgcIHfg9NzD1NABk1WeKqbIDluC3R7HCzmHk5p3fA7wSFJzKPVUbZLG5a9oIZIywe0Hhc6Ob9FwI0GlwEhhr2Jv6OeJ+7K9t+6+vuur+qWubRRva376Ba4AlYD0bidACCSY3X4EkG4s4nQXjJs8bHek1p9oF1Kx+3ZE1HZVVYqGu4q+rFQ1/FXemcjru9TzKolo3zPbHE0vkebNa3eT/AM47ltWG7OzVR+9tszjI64aO70j3e5b/ALO7LRUY6nXld5crrZj2D0W9ntuvTV67Hhjlj228Py24Xw/LmmLTG1fH8IWwmxjcOhN7OqZbGeQbtPJjad+Vtz3kk8dNoRFy97ze02t1dtWsViKwIiLVsIiICIiAiIgIiICIiAiIg4NsczJtBWRE6GrlNuxwqnf5g9ixbBxFlGI3eVFJKw97ZHXWaCQQ7VzA+fPH/eMjA98y+7OG0lez5rEKpo7s/wD9Vhw6ds30VnFI3wekwulghOWfvAP2fYs6jTaSMPePhb7Vc6yu+KVNw622eI8d2/4Q+7VIrcQ6MtYwB88t+ijvbRts8jz5sbbi7u0AXLgDTYfXFjWhjeklk0jjBtmPEuPmsG8u4DmSAbnDMN6HM57ulqJbGea1s2W+WONuuSJtzlbfiSSXOcTzVurqYZqKjEQN3Z5Hm8shFi927d5rRuDeA7bk58ywzVAGnFR3VS02bppkXkyqCJyd1z3L0I3nhbvKbCSZ14NQsDmNb5Tx6lHkxOFn0j2lbcu7G6Wajlr3L3GX8vaoUddLJ8jC63A2yt9p0UiPCKiT5SRsY5Nu4/YFnbbqJEz2FpbJlLXCzmu1BB3gjiFCpIMsYY0l7Wkhh1JLb3bfmQDb1Kwh2bjHll0h+kbD2CysYadrBZjQ0cmgBK35Z3h55MfPGzXDgkkh3ZBzd+5TKTZKJpvJ99d9Lyfq8fXdXdl9XpbU5JjaJ29EeuhwxO8xvPm8tZYWGgG4BekRR00REQEREBERAREQEREBERAREQEREH5/23aIdqGP3Z5KFx7+kiA/wwrGCIR4jijB+N9J+laHn3kqq8N03QY1FKB5NPDJ3mOSXT+y1W9W22NYlykbSvH6PKpuhnbPX/e5A4jG+nt9P7rBRcQdlaHanI6/VBJtY6ADUndopSzUUbXSxZ/JE0Tjfd1JGuF+y4XQ5o3x29HNaa3LlrPnDcNn8INPHeQA1EjR0pGoaN4hYfRbfU+cbnusZXaaEA8zwWsVG1Dju0VdNjL3cSueppMt+51N9Xhx9bQ2l/Rt8p5Pco8mMQs8ltz26rVH1DjvKxlx5qXTht57U7IWTiuKOzEz+zY59qD5osqg7UOkqDBdweKd9Re3VLWENLb3vm15KEqmWTLiMA3Galq4x9Vrv3pqdJXDim0dWul4hbNmikxtDqsOybPwj3y+vKPYNferOlwqKPyI2tPO1z7TqstI/NGwjc5rT7QCsyqJtMrrYREWAREQEREBERAREQEREBERAREQEREBERAREQEREHBP+o6G1TSu9KCUfVeP4lmqKoOxZx+eoYX/AFXlv2hSf+pCmJ8Rf5v84Ye9wicP1XLX8Kqc9VRPO9+HhpPa3K4qRpZ2zV9UXWRvgv6NvREXVuNEREBERGRUmNHLV0D+UsrPrxOH2KzqcQjjF5JGMA9NzR8StW2k2jp5H0ohmbI9tTGbMudCHMJvu84KDrb1nDaN43WGgpeM9bbTt/h33Z2TNSU5HGCL9RqsVSbFSZqCnt5sYb9Qln7Ku1zTqxERAREQEREBERAREQEREBERAREQEREBERAREQEREHNfDlBGaSF0mTM2R4h6XJk6UxucA7N1dWseNeNra2XLcLqAJ8OLbZMs0d76WDbN1P5K6p4faXPhWb5qoicPXmj+DyuB4ib0MH0ZZB7XOK3pbktFvBpkpz0mvjDrdRjEEflzRM/Kewfaq2r25o4984ceUYc/3gW9643HC5+jWlxHogn4L34m7jZv5Za0+wm6sbcTyT0iIVdeE4o7UzP2dJqfCrAL9HFK88M2RgPruT7lHo9vaurf0dFRtc+1zcueGtHnOPVDR2k21WgNpm+dIPzQ53qvYD3rpfgbxulpJHmoNmEOIfIGNaJOpk6TU2GXpMpJtcv4kXj212e3zbJNeH6evy7+u7Xce2rxKCTo5z4s6wOVrGWLTuc12uYaEXBtoeS1yox6okJzzyuvwL329l7Lonhg2rpax8Xi7WvLHPObe2xDQ5wAOocQ2xt5hI33Oh4LJEJ2eNFzaa5MvQgBxABIa2w4nKPWo9st7dZmUmuHHTs1iFayBztQ0m/Gxt7VNwykd08e4ESMNszSdHA6AG/BWuOYpSSxZYacMmuwsfH0vVbbrRyZ3kyP+lbj7bHwfbGS1lSxrWuaXC7nW0ii3OlceB4NHE6ell83q/RXg/aRh1Pfzg94/JfI97T7HBbCsVLTtjY1jBlYxoa0cmtFgPYFlQEREBERAREQEREBERAREQEREBERAREQEREBERAREQUe22z33QoZ6bc6Vn3sm4AkaQ+Mkjhna31L8xUFO8OkpZAYpmuNmvAJbI3RzbHedL9utl+uVzzwrbM4Y+LxivLoJhZsctNYTyEahgZYiTdvI6o1u0IPzjiVPPFds3SWJ84uLHdrTuKuqPbJ8McEdDC2HogPGLNa81L73JkOXPl3i2bcTay3TZWtxGqBEdJDVUgJDanEAYn5Bo1rponN6Q2tfR3EXK2ZuE1DQLS0FI64v4lRmeQAHcJal9r20vl9SDjP3Dq62V8kdI4mVxcWwxuDGl3Ia2Cs4/BzWxjPL0dG23lzzRxadt3A2XVpsEkl+Vq6ycWtldP0LP0dO1gPrJXyi2HhYbshja70sjXPPMl8mZxPbdBy2n2Hjda9X07je/iUU9QDqN72tyjvJVrTeD9vCnlPI1c0MLSOYa0vf7QF1huAW8rMRyJdb1DcpMOENG4D1BBzij2Ctb5CEcooZJ3jmWyTOa2/blPctp2eo5sODvFpzKHuzyRVccQEjrfPRND2HQAEh4AFsthpt7KGMbmk9jtOHMI2jHJBdYVibaiISNBbfRzHWzMcNHNdbS4PLQ6EXBCmLX9m6J0Us4v97f0bmj6XXDifzRGPzFsCAiIgIiICIiAiIgIiICIiAiIgIiICIiAiIgIiICIiAuZVmA/dOsdLUawQgZY7+bezIxyzHUlEQXz4c4AFmxtFmMbo0N4ADl/wrLHhzLDgeP8AsiIMxpQToMo5LPTQAOBIuERBMqrOAAHbf1WWFtMvqIMjaVZW0yIgzwxAEnmG+6/71mREBERAREQEREBERAREQEREBERB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2775" name="AutoShape 11" descr="data:image/jpeg;base64,/9j/4AAQSkZJRgABAQAAAQABAAD/2wCEAAkGBhESEBQQEhQVFBQUFhAVEBQUFBQUFBQUFRQVFBUXGBUXHCYeFxkjGRQUHy8gJScpLSwsFR4xNTAqNSYrLCkBCQoKDgwOGA8PGiwhHCAsKiwsLCwsLCksKSwsLDQvLSwsKSwpLCksLCwpKSwpLCwpLCksKSwpLCwpMCkpLCksKf/AABEIAM0A9gMBIgACEQEDEQH/xAAcAAEAAgMBAQEAAAAAAAAAAAAABAYDBQcCAQj/xABIEAACAgACBQgGBgcHBAMBAAABAgADBBEFEiExUQYTIjJBYXGBB0JScpGhFCNigqKxFTNDU5LB8GNzg5Oy0uFUs8LRo+LxJf/EABoBAQADAQEBAAAAAAAAAAAAAAABAgMEBQb/xAAvEQACAgEDAgMGBgMAAAAAAAAAAQIRAxIhMQRRE0FxIjJhocHRBRQzgeHwI1KR/9oADAMBAAIRAxEAPwDuMREAREQBERAEREAREQBEZzHdcFGZ8AO0nsAHaYB9stCjMnL+vmZi+lH2Hy45AfInP5RXWSddt/YOxR/M981PKflfRgVU2Zs7dStMtYjtbaQAvfJSvYizc1YlWOQO0bwcww8VO2ZZX9C8pcJj1+rbpjbqN0bU7xkd3epI4zZ8+9fXBdfbUdIe8o3+K/Ab4aaFk2J4S1SAwIIO0EEEEdxn02DiPjIJPUTwLV4j4ies4B9iIgCIiAIiIAiIgCIiAIiIAiIgCIiAIiIBFuvIsCbgysQe3NSMxt7mB8jDIT67eWp/tmLS51VW3926sfcPQf4K5P3ZIkkGE4Un9pZ8VH/jPJwH9pb/AJhH5SSJ9gEX9GL7d3+dYPyM8nQ1ZIJNpIzyPP3bM9/rSbMONxyU1myxgqrvJ+QA7SeEm2DAdCVf2n+ff/vmvx3JvRwOtelet7VrsWyG7a7Zyp6a5eXWkrUTVX2ZfrG8W9XwHxMg6O0HicR00RiD67HJT95t/lnNVBrduimpeRb00foZTsXDAjcdmzzmxw+h9Hv1K8O/gEaVur0f4jLbZWO4ax/kJ8u5DYldqsjEcGKnyzGXzkNL/Ym32LYOTWD/AOmo/wAmv/1Pa6Awo3YekeFVY/lKhhOUeKwriu9WZfZfrZcVft+Y8JdNH6RrvQWVnMHfxB4EdhlJRaJTTPdeBqXq1oPBFH5Cc95Ycr8bgsaakINTKtlYNetkDmGGYGexlbyynSJrse/N3U2+qxNNnD6zbWT/AIihR/emWxz0O6T9TPLj8SNW16FP0J6V0chL0APaaztHih2y+4TG12oHrYMp3Ef1sPdPOL0dVaMra0sHB1VvzE066C+itz2FzCftqMyVZfarz3OOG47tk0k8eThaX8n9jGKy4uXqj819ywxMWGxC2IroQysAVI3EGZZzHYnYiIgCIiAIiIAiIgCIiAIiIAiIgGPEUB0ZG3MrK3gRkfkZB0VeWqUt1gCtnvoSj/iUzZTTYZtTEX1dhKXJ4WAo3462P35KIZs59ngGeoB6nKuXXKI34g0qfqqSVGW5nGxm8jmB4HjOkaYxvM4e2793XYw8QpI+eU4Zg0NliVg9J2Vc+9mAz+c3wxu2ZzfkX/kNySW1Ribxmn7JDubL1m4jPcO34S84/SNWHr17WCKMgO/gABtJ7hMmGoVEWtRkqhVUcABkPynIuV3KA4nEsQfq6yyVDsyByLeLEZ+GXCVSeSRN6UXO30mUZ5LVYw4kqvyzMlW8vaOYNtYLMpUNWx1GAOzWz2gjPLdxld5IciVxFQvvLBWz5tVIBIBy1ieGYOQHCOVfIkYes30lmRf1ittZRu1gRvHHh+VtMLoXKrNxovlEuPsOGuqUKUZl2ksGBG45DI5E7RwmsbndG4obS1T/AI07fvrn/QM0nJDGamNpPFtQ/fBX8yJ0TlbowXYVxl0kBsr45qMyPMZiJVGVeTC3Vm2puDqHU5qwBUjtB2gyNpbBc9TZUDkWU6jey42o3kwU+Ur3o80pzlDUk7aiCvuPmR8GDfES1zGSp0WTtGn0Fyj52qtrlCM4G0dTX6rIc9qMHDLkdmY2EzeSjXY5MPjrcI5AS/O+nPdrOPr68jv6Q1/8bKWfQmNDqUzJNZA2556pGa79/aM+6HHayUyBoZ+Zxt+E9RgMTQOAdtW5R3B8m/xDLFK7phdXSOBsHrfSqm7waw4HxSWKXyeUu6/j6GWLzj2f8/URETI2EREAREQBERAEREAREQBERAIuOxwrAAGs7ZitBsLEbzn2KMxmezvJAOgxStXfTezazOXptO5QHGvWFHYoesAdv1hz3yTh7ddntO9mdV7q62KKB4kM3i/dI+nVLYezV6yjnE9+oixPxIJpFFWzc12zODNLo/SaWqHRgwYAjIg5AjPbluM2Nd0hoJmu5cE/o7E5fuz8NYZ/Kci5KWD6dhs/31P+sTtGm8Lz2FvqG96rVHiVOr88p+ftH4412129qOj/AMLBv5Toxe60Zz5TP0XpC4rTY43rXYw8QpP8pwBLZ+gLAttZAOa2IQD9l12H4GfndwUYo2wqSrDgVOR+YjB5jIfoDk6oGDw4G7macvNFMm30q6sjbVYFWHEEZH5Su+j3SYu0fVt2151N3FOr+ErLJOeWzZouDhYsNF/2qrPnW/8A9Z3PWDDPsI+R/wCJwnlDeDjMQRuN12X8bTpDcqUr0RXdrDXaoVIM9ptC82fhkWP/ADN8sW6M4Pk0Xo3xGWMdRuap/wALIR/XfOkYi8Ipc7lBJnNvRXhS19tvYlYQH7TsD+SH4y1crdIEBaU2sxBy4knVRfNvylMi9otHg1WGpF97YhwDzRZayRuscA2EHuXUXzbhJ+ExgpxCMdi2EVN4segf4sh94yRhsCKqlrG3VG0+0xObN5sSfOavTVGsFXi6/hzb+UsuKIfNm902meKwXdbcfhS03sruCxfP34Z+1Kr2fufNaj89aWKUybKK+H1ZXFvKb+P0QiImJuIiIAiIgCIiAIiIAiIgCIiAUHRek3+so2BqbcRWSwLZ5WsVOQI3qynfMuIqxTAhbqhnmMjQ3b386ZG0zXzOlbPZxFddw99PqbPkKj5za1mdSqkzF8lDbkfjqOkgWzLPI0uVcDPMdF9X5EybozlzfU3N3AsRvWwGu0fEZnzB8ZeazPON0bTeupdWtg7NYZke6d6nvGUhkmLRXKyi3IBtVvZfonPuO4zjnLTRf0bHXV5ZKzc5V7lmbD4HWX7s6Jj/AEebzhrSP7O7Nl8BYOkPMNKXyx0JilrBuRwaswjE69ZU7SosGYHEA5Hu2xGkw9zovow5RDEYJayfrMPlW47Sn7Nv4Rq+KGUr0n8n2oxRxCj6q8ls+xbfXU+PWHieEqHJflPZgsQt6bR1bEzyDod47jsBB7CBO44XSGE0jhTutqcZOp2Mrb8mA2q4/wCRI9yVocqjlvIvlm2BtJIL1WZc6gOR2bmXPZrDM+IPgRdtM+lvD80RhldrWBCl1CqhPadp1iOA2d80GlvRLYGJw1qsvYtuasO7WUEN45CfNE+ie8sDiLURO0Vku57gSAq+O3wl3obtkLUtirNh7OaF5VubZmTnDuLgAkZ8dv58DJOhtE34pxXShY9p3IvezbgJ23B4OqqlaERRWoyCkZjLftz3knaSe0zJz6VqeqiKCTuVVHHgBHjPsNBrsBgq9G4F9oPNq9ljbtezL5DPVUDwld5E3342+zG3kaqdGtVGS84V25Z7eihy3+uOE0PLjlr9LZcJhs2r1lBI/bPnkoX7OfxO3sE6VoHQwwuGrw43ovTPtOdrt/ET5ZSj2W/LLcvYyWrNTiUztH2VJ822D5Bpu7VmsI6z8ST91RkPyJ85ESGYuTFirirV7XUah93aw/ED90y2SjXa1WpaOtW2ue/PrjzBIl2qtDKGU5hgCDxBGYjP71/3YjCqj8/+nuIiYGwiIgCIiAIiIAiIgCIiAIiIBTPSPRqjC4ofsrubf+7vGp/3Fqn3C2ZgGbrldos4jA4ikdZq2Nf94vTrP8arKnybx4toSwesqt8RnOjG7VGU+TfVmSEMiVmSUMlhElDMw4cd8wIZmUzNlis6d9GOAxWbanMWH16cl296dU/AHvlGxPo70ro9zdgrOeHbzfRcjg1LbH8AWnZFM9iNTQo4/o/0uuh5vGUMHXYxTosPeqfLI+c2w9LmBy3XZ8ObH+6XvTHJzC4tdXEUpZwLDpr7rjJl8jKxg/Q3o2uwuwtsGfRrezoL3dEBm8zJ1IUyv2+lV7W5vB4Wy1zu1gSf8uvM/MT2eR+mNIZHGWrh6t/N7D/8SHIn3mznTMDo+mhObprStfZRQo+W+ZS0jV2FFV5PejfB4R1t6dtqHNXc5BTxVFyA885ZXr9klT8R5qf+D3z0zTGzyN3yTsiPfishk/RJ2BvU2/a9U9xy7iZ4vq2Zdmz4D+hMztIT0Ff1ZAH7ts9Tyy2p5Zj7Muir3MGJrzBEncksXnW1J30nIe42ZT+Y+7IBxYJ1GBRzuVsul7rDY/lt4gTDg8RzOKrf1bPqn+8eif4sviZaSuJVOmXOIicxsIiIAiIgCIiAIiIAiIgCIiAaPlnyhGCwdl+zWA1age2xs9XyGRY9ymcv9F+lC9BRjtR3B8Cdcf6j8Jn9Mem+duGGU9GkZN32MAzfBSg+88qPo4x3N4t6uyxcx7yH/wBE/Cd0MWmCl3OLxtWVx7HaKzJNZkKlpKrMzZuiWhmZDIyGZ0MzZZEhTPYmJTPefZ/WUoWMuc8Fp5Z5FxekK6xm7hfE7fIbzFAks0xs8reO5ZKNlSlvtNsHw3n5Sp6c5X5fr7gB7A2fgXafOWSIbrkv7abq5xag2szEjo7QNhO07uye8Zjq6kNljqiL1mdgqjxJ2Ti1PLa9rlXA0s9m3UzQu20EZitfHeTlN5hPRfj8c4u0piWUbxUpV7B3AD6uryBPdL6a5MnkXkXrRnK3B4k6tGIrsbb0Q2T7OCNkxHflNgzzV4Lkvg8DWq4elUZmRTYela23WOdjbdynYMh3Sazy2kiM9QxCK6lWAZTvBGY//e+ajSGBs1CqHnF7Fc9NfdsPW8G2/amzayRMVj1QbTLJFmWjQGkufw6WHrZatgOwh1OqwI7No+c2MrHI26xjY2oRU+qysdgZx0SQO3NQu3d0ZZ5yyVOjZO0IiJUkREQBERAEREAREQBI+kMYtNVlz9WtHd/dRSx+QkiVT0k4zVwYr/f21Vn3ATbZ8a6nHnLQjqkl3KTloi5dji+m7nssZ367Fmf32Jd/gzMPACaTBYnmcVVb2K663unot8iZvMaueZO85k+JmPk5oBcXjqcM3VsNgbuArds/kJ72eCUPQ+e6XI3kT7nXtH3ZoDNjWZVORmMZ8OgfrqNSwcHQ6jj+JTLRWZ5TPdRLQyQhkWszOhmbLo836Vpr69ig8M8z8Btmou5ZJtKIzZ7i3RGXZs2nv7N81XKnRTCwsgzV+k+W9QMtYkcCchn9o8JVNL6OxFzIlBY55hlDBBxzJJHfEIapVdFck9EXKrLBpblu469q1D2V2N/NpUMfy1QZ6is59pjqj55k/KbjRnonJ6WJuC8UqGs3m7ZAfAy5aJ5HYHD5GuhSw9e3618+I1ti+QE6PChH4nG+onL4fNnMMHgNLY79VWyVn1/1VeX9421vLPwlo0J6F6lOvjLTad5rqzRM++w9JvIL4zovOT2GkNvy2Iu+dyNozRNGHTm6KkqXtCLln7x3se8kySWyh3AGcjG3OQokSkRNL29Ole+xz4Kmr+dgke3EAbzIGntKrXftPUqHxdyT8q1mLReg8TjSHOdNB9cjpuPsKez7R2cM5aVJKzbDun8T5bpJ7HFVKl3O5V/MncB3nZLBofkaARZiSLH3hN9a+Ptnx2d03WitDU4ZNSpcvaO9mPFmO0n+hJ05ZZG9kdahXJ8An2ImRcREQBERAEREAREQBERAE556Ur87sHV9nG2HxFS1j/uNOhzl/pOfLSWDHY2HxijxyDf+InR036sfU5es/RlXYouLrm39F9X/APVrPBLyP4CP5yDjK5P9HdgTSlP2havxrYj5gT3eqX+OXoz5zopf5I+qLAtX0fSmLo3KzriK/dvGs2X+ItkstRmp9IuH5vGYPFDdYLcNYe/9dV/ptHnNhhbMwDPEi7ij6eWzJ9ZmcOAMycgNpJ3ADeZGrMrnKvlCMxg6jm77byNyVKdo95jkvhrSrJRJ0hp/VViv6y3Ij+zqy+rHvEEtl2a57pU8TjVrGsxy29HLrFuwDvkfSWlwh7XsbaFB2nPtY+qO8+Wch6L0bdibc97es20V1KewcB8zl8NcOB5Xb2Xc5uo6mOFVzLsWzk5yrtdxVYpbPqldrKPte0B2nZLeHmm0RoyuhNVNpOWu56zf+h3TYh52zjG/ZWx5eOUq9p7kwPPXO5DOQzcAMzI7YnP+UzWOzV5KJb35n8p9DyKrzxisYK63sO5FZvHVBOXyltNFVOzPoLk7TdbZjbV1zzjJSrbUUVfVa2r2trKxzOeXZlLblIGgsEacNVUesqIH73yzc+bEmT55WSWqTZ7eKOmCQiIlDQREQBERAEREAREQBERAEREATmPprqav6FjVGfM2srd4cKwB7jzbD706dNVyn0CmNwluFfYLF6Lb9RwdZG8mAPxl8ctMkzPJHVFo43ilUgMpzRgGRuKnap+G/gQR2SDgsYaMRVeP2diOe8KQSPMZiQKsXdgbHwWLrbJGOwdZCfWrJ2Ojb8tme8EHPORbiKXGaWoe5jzbeYfIfAmfRLNHJGmfLPBPDPbg7F6R8Jz2i7LU6Rp5vE1EdvNEWHLxr1x5zT6J0inMh2YBcgcydmRkHkr6RsJXgThsY+ZrBrUIDbzlRGQHQzAIGa7SNmXfOY4fTNiKK1OsF6KFyTko2L0RuOWXbPGjinFuNH0XjwcVJujpWmOVvRIQ6iDrWHYSO7h+coFOmnbXdRqtYdrsOqg2Iqrxy2knZmx2GYsLgL8Sdc5soPXcha18OzPwzMsmjtE01ZE5Wv7TDoKfsoet4t8J2Yejcncjzup/EVBVH+/sRtC8nGs+ssJRG2ljtst7xn/qOzhnul0whStQiAKo3AceJPae8zUjEknMnM9pMzJiJ6vgUjwvzWp2byvETI2NAG34TSDGcIF0zeDuarqexs2xRY5nynpbZrlskvRGFtxTZU/qwcnvIzrBG9U/ev4bB2nPonLK4YlctjbCp5pVHdktbZ95nnrKqOx7EL/3df1r59x1VX78tVOhKlqFWrmN5Y9ct2sW4+Gzsyy2TFo3QS1WtZnrdHVTMbVBILeOZC/wzzZ9VGUXWz8j14dFOM427XmbaIieaeuIiIAiIgCIiAIiIAiIgCIiAIiIAiIgGk5S8j8LjkC4ivMjqWL0bE8G4dxzE5npr0I2Vgvh7WtHsFUFmXdmyq3xE7PE1hmlDgxyYIZOT8vYvAV0Pzd4xCON6PUtR/EzbO8AzJh8fSvUqXP2rDzp+BAT8M/SOk9D0YlObvqS1ODqGy7xnuPeJxz0o+jqjA0jF4YuE5wJZWzayqGViCrHpdYBciT1hO7F1a4kjgy9E69lmiXSxY5sxPDPsHADsEm046VzGaJxNB6dZy9pemvxXd55THTpLLYTPTh1Me54+To5di5V4ySEvlbwNtj7Ersc/Yrsf/Splm0byV0jb1cMyD2r2WkDyOb/AIZr+bxx5kjn/IZZP2Ys9rZPdVzM/NVq1tn7usazAcW7EH2mIHfLPov0ZHYcVcW410Z1r4Gw9Nvu6kuWjdFU4dObprWteCADM8TxPeds4s/4ouMa/dnodP8Ag0rvK6+C+5UtEcgmfJ8awI/6esnU8LbNhs90ZLx1pdaalVQqgKqgBQAAABsAAGwCe4ni5Mksj1Sdn0GLDDFHTBUhERMzUREQBERAEREAREQBERAEREAREQBERAEREARPmc+FxAPU0XLjQpxejsThgM2etubHGxenX+JVm6Nwng4lZIOE8n+TuP0oQVBppGQe6wEDMbGCLsLsDnwA7SJ1zktyJwuAX6pdawjKy58ja/n6q/ZGQ/Obj6Ygnk6RSWlKUuSqSRJyn2QjpROM8nSycZWixPia86YTjPn6YTjFA2MTX/phJ9/SyRTBPiQRpRZ6GkVigTIkYY5Z6GLWQDPExDECehaIB7iedcT7nAPsREAREQBERAEREAREQD4Z4bOZIgEZwZgcNNhPmqJNg09itI1iPLBzYnk0DhJsiir2V2SJZVb3y5HDLwnk4NeEnURRRbKLpFsw2I7DOh/QU4T59AThJ1jSc2OExXH5T6uExXaflOj/AKPThH6PThJ8QjSc+TC38ZJrw93fLx9AThPv0FOEjWTpKfXRb3yTXTZLR9CXhPQwi8JGoUV2up5JSppuvo68J6FIkaiaNUlbTOiGTxWJ91ZFkkVVMyqpmbKIB5AnqIkAREQBERAP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2776" name="AutoShape 13" descr="data:image/jpeg;base64,/9j/4AAQSkZJRgABAQAAAQABAAD/2wCEAAkGBxQSEBQQEBAUFA8UEBAUDxAQEBAVFBAPFhQWFhUVFBYYHCggGBolHBQVITEiJikrLi4uFx8zODMuNygtLisBCgoKDg0OGBAQGywkHSUrLCwsLCwvLCwsLCwrMDcsLCwsLCw3LCwsLCwsLCwsLCwsLCwrKyw3LCwsLCwsKzc3K//AABEIAMIBBAMBIgACEQEDEQH/xAAbAAEAAQUBAAAAAAAAAAAAAAAABAECAwUGB//EAEgQAAIBAgIFCAQLBQYHAAAAAAABAgMRBBIFITFBUQYTImFxgZGhByOxwRQyQlJTYnKCkrLRFTNDouE0Y3PS8PEXJFSTlMLD/8QAGQEBAQADAQAAAAAAAAAAAAAAAAECAwQF/8QAKhEBAQABAwMCBgEFAAAAAAAAAAECAwQREhRRMWEhIjIzQYGhI0JSYnH/2gAMAwEAAhEDEQA/APcQAAAAAAAAAAAAAAAAAAAAAAAAAAAAAAAAAAAAAAAAAAAAAAAAAAAAAAAYZYqCbTmrrar60WvGw+cvBnP6RwkKdavXhBKtOCzztrmoJuCfZd+Jz37arcY/g/qbNPSyz9GrU1sdP1egPH0/neUv0LXpCHF+DPPnpat89d0I/oWvSdb6V/hp/obe1z9mnvMPd6E9Iw6/Aj43T1KlFSqZknOEE1FvpyeWK1dbODekKv0svJexFjxdT6Wf4mXtMvMTvMPFeiS0ot0X32Rgo6azfw2l1v8AocA68/pJ/jl+pY5PfKT7ZSMu0vlO9nh6P+1Pqfzf0Is9OtVVT5l2cHLncyyJppZXvvv2bjgHC+3zKc2uC8C9n7p3v+v8vQ3ppcYd8kY5aej8+n+JfqcDlXArlL2c8p3t/wAXcy5RR+kp+P8AUthyhjKSjGrBybskle7OIsS9FL19P7T/ACsmW1mONvK4bvLLKTh3+ha1WdNuvlz55pc3e2S/R277Wv1k8iaLXq+9ks4ncAAAAAAAAAAAAAAAAAAAAAAAA0Wlo3nNcY+2JwcNi7D0HSq9Z91e84FRtq4NrwO3Z/3fpxbyfStsVsVB38OHhSwKgcLwpYWBUcHClgVZQcHBYrYJFbDg4UsS9EL18Pv/AJWRrEzQy9euqM37F7zXrfby/wCNujPnjvtGr1a7/aSiPgF6uPZ7yQeO9UAAAAAAAAAAAAAAAAAAAAAAABqNMLpR+z7zhKy6cl9eXtZ0nL/HzovCOm0ozxUKdW6veEt3Vrsc/jFarP7cvPWduy+qz2cu6nyxhAB6PDi4ULKupNoyXMGJbytRlllbVKydu57RV4R3X6zIsUU0Vo6nXWVznzi22llzrikvYbNclqe9TfU61X/Mcue6xxvHFbsdC348tZDFa7PxJSJlLknRWvmtfW5P2szx5MwTz04KM7Wur2twsYzeY2/GLdvWuBdiKUqcss1Z+1cUY8x2SyzmNNnC8pPGOhCvXik5U8LXnFPZmWVq/VdFMxixeFnWoYmlTV6k8NKMVdK7k0tpp3P2smzRnzx6doablhqMpfGlRpylbZmcU3bxJhH0dDLRpx4Uqa8IpEg8d6IAAAAAAAAAAAAAAAAAAAAAAADkfSVgp1cPR5qOacMZh52TS6Cmsz18FdnP6R/fT7Yv+VHeaeXqk+El7zzvTOKjGu4t2bjB69my23ZuOvZ3+p+mjcfQo5Fuci/C47nf7Kb9gdS+5+w9RwpEqhCr1nJ5Uuj8qXuRTnG201Zdq1lsp7jGqsjJxkpRbTTvFrcTIcoa1nes73tZKKb8iG2YOYWbNvsa7hjfWM5lZ6Nn+1Kz21qndOS9hcsTJ7ZyfbJv3kGMi9SLjjJ+EuVqcplykQecsXwrp79ZtjBMzGx0C/WT+xH2v9DTKZtuTrvOp2Ul+Y5919qtuh9cek0l0V2L2F5SOzuKnkPQAAAAAAAAAAAAAAAAAAAAKXAqUuWtlrkBC08/USfBx/Ml7zzPlBN84mrfEW3tZ6Tpt3w9T7N/Bp+48g5VQlKrBxi5dCSeVN7H/U6NreNSNOvOcF9LSCbyvoy4N6n2MzOoc9HRtV/w33tL2s3scBV3JW4SktXYz07q4T1scUwy8KyqmGdTiZXoyq/lwiuq8n7C39g/PqOXbf8AUwu40p+Wc0s/CDPSMYyyt9+2xK51WIr0JTXypPwXuJGHwkILZK3XJ2Nd3WmymhmoqyW8r8IXFeKLp4mhHa6a+1Ne9kapp7Cx/iUvurN+VMwu8x/EZTb3ykLELin3msyVIz9XTdlskovWu0vlytw97RlKT3KFOWvxsXPTzfxMNXl2qEV5yMbvfEZdt7ttgnUktdNp9dvLWdFyeoSjKWZWzShbWti/3OBXKGvnUIYNqbvljOrFNpcFqNpya0/WrYylTxNOnClTqKdS8qkZpxuotN2jLW1q3mnV3OWpj02NmGjMby90UityPRqKSundGdHM3LgAAAAAAAAAAAAAAAAAALWXFLAY5MxTkZ3Ew1IBUHSCzU5xW1xklfZex4lHlhScVfPOdtbp0nFN9Sk7o9h03XcKU8uuWV5Ut74HknLjEVKE6csO4qjWhmpuMI3utb3cJRYRFfKWT/d4StLhmWVeNmZv2tjHsw8Ir69Vv2ROTq6XrvVKvNO9tTy+yxO5P8oHh618RBVqUnaeZRlOHCVOT81sfUVG5lX0jN2hzSXFKTaLlorSM/jYrKuqEFbwSZ3+BlTrQhPDyjOlO+WUNlltXU1a1txN+AonwTmvLcdycrwg6lXFVppK8lRUs1uza+45ucsK/jc/U65Nfqe7fAUabGch8LVm6kqPSl8ZxlKObraTtccweQfDMNFNrC3S2udSTt2rWddS5L17Jwo4SN9ad5y1bvko1vK/krKONdDB4apKmqNNvLGTWZ3veb1cN56XyUw9T4JRjXg41oQUKkW02nHUtl1rST7y8q42PJnHbq2HguEKd/ai+PIzGy242PdCSt4WPRlgrO8dT38H2oy00r5XqluT3/Ze8nUjzej6PKzvz+NbitihGd34y1eZreUHo6r0r1MP6+ltcbetXbH5fdr6j2J0dRmjAnUryTkN6QKmFaoYpydFaryXSo21WaeuUVbtXkez4DSkasIzhJShJJxlFpprqZzXKHkdhsYm6tPJWt0cRStGonuu7Wl2O5oqGiq2iVfDwxWLpSazRi4SjF31tU4xzxl1q64lllV6fGsZFM0ujcdzkIzyzhmV8lWDhOPVKL2M2UJlEpMqYYyMiZBcClyoAAAAAAAAAAACjYZYwKSmRqsjNIwzRRp9JRumee8qsBzmAqRSvPCVs0d3qX0rdijNr7h6Xi6eo5qWHXPyjJdCtSlTmuLjdpfhlUBXhtdLdZdmZ38TFODitd1fanxPXqfo9wa1SVSf2qslq+7Ylx5JYOC6OFg/t5pv+dsy6ax6nOehbDSc8TO75qMaccl+i6srtytxsl4nqbokXkxo+FKh0IRgpzlK0YpfVWzsNtkNOV+LJDVJF3Mkl0/9ylrbdnFe9E5Go5m9af3PyokUsPaT4Oz79j9xz+L0vPD6QqZ458JPm+lBXnQnkWtpfGg/Fde7rKLUkpRalFpOMk001uaZfiMMafVq9pWphVJWauv9a+0kNFY63ZE5EONOcNzqQ/nj/mXn2kik1JXi7r2Pg09j6iHpXk/QxDvVpRlOKspNa0ttutGgjyYeGqOeDqPDSl8fIounU+1CScW+65ZOR16o9Xh/Q1mP0/haDtVxUIy+ZGWef4Ipy8jRVeTvPf2zG1ay3wdTLB9sIWjbuJNDCYDDLVzNO3zpQj7WXpEzB6dhXlalTqtfPlT5tPubv5G6o1LbTl6/LXAUtuJp6t0Ly8opmtq+k7CfwoVqr3ZKLV/xWfkZQeiwmZos4vknyrli6k4vCVaNOMU4zrJrO27WSt7zsabKMyKlqLiCoAAAAAAAAAAtZRlxRgY2jHKJmaLWiiFWgcvp+DiuciulTkppLeou7XerrvOuqRNNpWjdMgwqzSa1ppNPinsLKlK5oKPKfC4WnzGJr5KlNuChkqSk6a/dvUvm28CBivSZg1qpxrVHuUYRV/xNGzqjDpqZpjk7Gd5OpUStsjOS9hsaXo1wsoxbq4q7in/aZLauw4zSXL+tOEua0fUSs9dSTX/r7z2TR0r0abe10qba4NxRqzvhnI5D/hlg/pMV/wCXUMtP0cYOPysQ+3FVGdlYtZr5qtJhuTNCmssVLvm35nHaU5V0tGY+WFWaVNyg5YeKlKazxUlKiktrvrjvtxPTUjyr0kUamH0nSx2HkoVnh1FSyQl8WUk07rhJIsvJw9JowzpS1qLSaUk4yta+tPXF69j1kmEEtSOC5P8ApNpSap46KoVNS56N3Rk+vfDvuus76lUUoqUJKUWrxlFpqS4praSi2as79z7P9e8w6Q0fCvBwqJ2exxk4yi+MZLWmS2ikOHAg8w0v6LZuTlTx+IqQbfq6ta0orgpZWpd6RFwfoxpRfThd788ptvwaXketlJQT2oymRw4LBcgaENapQT483Tb8Wr+ZvMPyapx3Psu7eGw3vNW2FYszllRGwWjYU/ixS42J8YlIl6KFi4oVAAAAAAAAAAAAUKgC1lGi8pYDFKJGr4TMTbFGgOP0jyMpVanOuMc9kszp05Oy2K8k9WsxrkrCK39zaXgrI7JxMNSmB5/pTQFOMW8i2cDvsAvVU/8ADh+VGk01R6L7DeYL91T/AMOH5UYZrGWT/wBytipZa3WuG9dhgq44/wBIeAVRYeTaXTnC8mkumk1rf2PM7CLvrWw1HKvAQrYZwqRUoqUG01dbbe8s9UcQ+QkZR6TvLyX6kHC6Nxuj5ZsJUfN3vKjJZqc+2O59aszq8Boirh8roV5c02lzNa9SnFvZl+VFX1anbXsNrLGKOrE03T/vF06P47Xj95LtLeYNZoLl5RqtUsVH4NX2dN3pSf1am7slbvOusnr8H1HPaQ5OUK8buMZJrVKNmmupo1WE0Ti8F/ZKvOUf+mrXcEuEHth3aupmI7bJ2+LGT6z8v0NNozlLTqSVKrGWHr7ObralN/3c9kuzU+o3gVjyv53khlfFfhf6l1SainKTSildtuySW1tmjxkp4pOMJTpYf50Yyz1fLVDzfUBtaOJi3aLTtvTuiVFmo0dgFSVrtrjlkvG6NvBG2MV4AKAAAAAAAAAAAAAAAABQqAKNFkomQAabS9G8H2MnYH91T/w4flRkxNDNFrijXf8ANRShCnRcYpJSlUndpK17KJjlOVjaA10Vi3tWHX/dfvRljTxO+dBdlKq//oYdNEmUN8du9bn/AK4mHFrPTnHfld09qe1ewrGjW31Yd1GXvmy74PN7anhBfqXpoj0qGalbjHV1PcZKXSim1tWtde9eNyXTpqKSWxKxEUlCUoyaSvmi20tT27eteZllCIc9EqLcqE5UZPW8lskn9aD6L7bX6ynw6pT1V6V4/S0E2vvU/jLuzEx42l9LDsU4t+CZX4XDi32Qm/YjWrA6NDEw2Qq03qeyST4Pg+oYbAypaqVRun9FVbkkvqy+NHzXUR8ThqUpZ4wqxq7qlKlWjLvdrSXU7ojy0rXo/vaFWtT+khCnGpFfWhmtLut2F4qNtVw3ONOprimnGmvi3W+Xzn5IuxeJhRg51HlitXW3uUVvfUQZcoaLhmpt1JvVGkotVHLhKMleK62WYHRk6k1XxLvP+HTXxKSe6K3vr2sTHkUwsKuImqlS9OinenRT1v61Rra+rYvM3sI2VisY22FTZJwgACgAAAAAAAAAAAAAAAAAAAAAAAAAAAAAFsoJ7Unwuky4AUS4FQABRoqAMSw0E8ygr8bIyg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Нечеухин К_1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00AEE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00AEEF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Нечеухин К_1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00AEE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00AEEF"/>
    </a:folHlink>
  </a:clrScheme>
</a:themeOverride>
</file>

<file path=ppt/theme/themeOverride2.xml><?xml version="1.0" encoding="utf-8"?>
<a:themeOverride xmlns:a="http://schemas.openxmlformats.org/drawingml/2006/main">
  <a:clrScheme name="Нечеухин К_1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00AEE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00AEEF"/>
    </a:folHlink>
  </a:clrScheme>
</a:themeOverride>
</file>

<file path=ppt/theme/themeOverride3.xml><?xml version="1.0" encoding="utf-8"?>
<a:themeOverride xmlns:a="http://schemas.openxmlformats.org/drawingml/2006/main">
  <a:clrScheme name="Нечеухин К_1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00AEE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00AEEF"/>
    </a:folHlink>
  </a:clrScheme>
</a:themeOverride>
</file>

<file path=ppt/theme/themeOverride4.xml><?xml version="1.0" encoding="utf-8"?>
<a:themeOverride xmlns:a="http://schemas.openxmlformats.org/drawingml/2006/main">
  <a:clrScheme name="Нечеухин К_1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00AEE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00AEE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6263</TotalTime>
  <Words>1776</Words>
  <Application>Microsoft Office PowerPoint</Application>
  <PresentationFormat>Экран (4:3)</PresentationFormat>
  <Paragraphs>240</Paragraphs>
  <Slides>24</Slides>
  <Notes>22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4" baseType="lpstr">
      <vt:lpstr>Arial</vt:lpstr>
      <vt:lpstr>Lucida Sans Unicode</vt:lpstr>
      <vt:lpstr>Wingdings 3</vt:lpstr>
      <vt:lpstr>Verdana</vt:lpstr>
      <vt:lpstr>Wingdings 2</vt:lpstr>
      <vt:lpstr>Calibri</vt:lpstr>
      <vt:lpstr>Times New Roman</vt:lpstr>
      <vt:lpstr>Wingdings</vt:lpstr>
      <vt:lpstr>Открытая</vt:lpstr>
      <vt:lpstr>Image</vt:lpstr>
      <vt:lpstr>Слайд 1</vt:lpstr>
      <vt:lpstr>Опыт компании в создании информационных систем для обеспечения природоохранной деятельности предприятий</vt:lpstr>
      <vt:lpstr>Слайд 3</vt:lpstr>
      <vt:lpstr>Слайд 4</vt:lpstr>
      <vt:lpstr>аспекты информатизации управления в области ООС </vt:lpstr>
      <vt:lpstr>Структура и задачи программных комплексов </vt:lpstr>
      <vt:lpstr>Возможные варианты по приему и вводу измерительных данных в ИАС</vt:lpstr>
      <vt:lpstr>Общий Алгоритм сбора и обработки информации в ИАС</vt:lpstr>
      <vt:lpstr>1. АРМ-Э. Новый web-интерфейс</vt:lpstr>
      <vt:lpstr>1. АРМ-Э. Работа с аналитическими графиками</vt:lpstr>
      <vt:lpstr>1. АРМ-Э. Автоматизированное формирование отчетности на основе настраиваемых пользователем выборок измерительных данных</vt:lpstr>
      <vt:lpstr>2. АРМ-Э       ИАС ПЭМиК. Интерфейс ИАС ПЭМиК</vt:lpstr>
      <vt:lpstr>2. ИАС ПЭМиК. Связь между Документами, ГИС и АРМ-Э</vt:lpstr>
      <vt:lpstr>Слайд 14</vt:lpstr>
      <vt:lpstr>Слайд 15</vt:lpstr>
      <vt:lpstr>Слайд 16</vt:lpstr>
      <vt:lpstr>Слайд 17</vt:lpstr>
      <vt:lpstr>Слайд 18</vt:lpstr>
      <vt:lpstr>3. ИС «Экологическая отчетность». Технические и программные решения</vt:lpstr>
      <vt:lpstr>3. ИС «Экологическая отчетность». Компонент Анализа экологических показателей</vt:lpstr>
      <vt:lpstr>Разработка Программного обеспечения</vt:lpstr>
      <vt:lpstr>Ключевые возможности программного обеспечения</vt:lpstr>
      <vt:lpstr>Резюме</vt:lpstr>
      <vt:lpstr>Слайд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necheukhin</cp:lastModifiedBy>
  <cp:revision>640</cp:revision>
  <dcterms:modified xsi:type="dcterms:W3CDTF">2014-07-09T11:09:31Z</dcterms:modified>
</cp:coreProperties>
</file>