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heme/themeOverride4.xml" ContentType="application/vnd.openxmlformats-officedocument.themeOverride+xml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8"/>
  </p:notesMasterIdLst>
  <p:sldIdLst>
    <p:sldId id="355" r:id="rId2"/>
    <p:sldId id="432" r:id="rId3"/>
    <p:sldId id="464" r:id="rId4"/>
    <p:sldId id="465" r:id="rId5"/>
    <p:sldId id="466" r:id="rId6"/>
    <p:sldId id="470" r:id="rId7"/>
    <p:sldId id="471" r:id="rId8"/>
    <p:sldId id="472" r:id="rId9"/>
    <p:sldId id="475" r:id="rId10"/>
    <p:sldId id="469" r:id="rId11"/>
    <p:sldId id="467" r:id="rId12"/>
    <p:sldId id="468" r:id="rId13"/>
    <p:sldId id="474" r:id="rId14"/>
    <p:sldId id="334" r:id="rId15"/>
    <p:sldId id="441" r:id="rId16"/>
    <p:sldId id="337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00AEEF"/>
    <a:srgbClr val="F19765"/>
    <a:srgbClr val="003300"/>
    <a:srgbClr val="996633"/>
    <a:srgbClr val="006600"/>
    <a:srgbClr val="4CB244"/>
    <a:srgbClr val="C5D218"/>
    <a:srgbClr val="5C5C5C"/>
    <a:srgbClr val="79797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030" autoAdjust="0"/>
    <p:restoredTop sz="95747" autoAdjust="0"/>
  </p:normalViewPr>
  <p:slideViewPr>
    <p:cSldViewPr>
      <p:cViewPr varScale="1">
        <p:scale>
          <a:sx n="108" d="100"/>
          <a:sy n="108" d="100"/>
        </p:scale>
        <p:origin x="-162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927F53-0104-4E6A-AF74-0E0F14408A53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2BF72075-35AA-47D3-9CFC-64A771D4DC47}" type="pres">
      <dgm:prSet presAssocID="{61927F53-0104-4E6A-AF74-0E0F14408A53}" presName="CompostProcess" presStyleCnt="0">
        <dgm:presLayoutVars>
          <dgm:dir/>
          <dgm:resizeHandles val="exact"/>
        </dgm:presLayoutVars>
      </dgm:prSet>
      <dgm:spPr/>
    </dgm:pt>
    <dgm:pt modelId="{159C5556-99EA-4721-B070-5B73FF1BA9E9}" type="pres">
      <dgm:prSet presAssocID="{61927F53-0104-4E6A-AF74-0E0F14408A53}" presName="arrow" presStyleLbl="bgShp" presStyleIdx="0" presStyleCnt="1" custScaleX="117647" custLinFactNeighborX="-34100" custLinFactNeighborY="-25837"/>
      <dgm:spPr/>
    </dgm:pt>
    <dgm:pt modelId="{5716E0FF-27B8-47FC-BE9A-0684025D6FCF}" type="pres">
      <dgm:prSet presAssocID="{61927F53-0104-4E6A-AF74-0E0F14408A53}" presName="linearProcess" presStyleCnt="0"/>
      <dgm:spPr/>
    </dgm:pt>
  </dgm:ptLst>
  <dgm:cxnLst>
    <dgm:cxn modelId="{DA6FB490-37A1-4293-9F9A-FEBEAC1E5478}" type="presOf" srcId="{61927F53-0104-4E6A-AF74-0E0F14408A53}" destId="{2BF72075-35AA-47D3-9CFC-64A771D4DC47}" srcOrd="0" destOrd="0" presId="urn:microsoft.com/office/officeart/2005/8/layout/hProcess9"/>
    <dgm:cxn modelId="{EA2F75BE-64E9-4D45-9238-38B4F8EDCAD2}" type="presParOf" srcId="{2BF72075-35AA-47D3-9CFC-64A771D4DC47}" destId="{159C5556-99EA-4721-B070-5B73FF1BA9E9}" srcOrd="0" destOrd="0" presId="urn:microsoft.com/office/officeart/2005/8/layout/hProcess9"/>
    <dgm:cxn modelId="{3F19671A-5F20-4309-8F85-BE43A422900A}" type="presParOf" srcId="{2BF72075-35AA-47D3-9CFC-64A771D4DC47}" destId="{5716E0FF-27B8-47FC-BE9A-0684025D6FCF}" srcOrd="1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59C5556-99EA-4721-B070-5B73FF1BA9E9}">
      <dsp:nvSpPr>
        <dsp:cNvPr id="0" name=""/>
        <dsp:cNvSpPr/>
      </dsp:nvSpPr>
      <dsp:spPr>
        <a:xfrm>
          <a:off x="0" y="0"/>
          <a:ext cx="7313048" cy="292895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2C2E1BF-023A-415F-901F-5CF3F126A1FA}" type="datetimeFigureOut">
              <a:rPr lang="ru-RU"/>
              <a:pPr>
                <a:defRPr/>
              </a:pPr>
              <a:t>10.07.2014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C89C275-C00C-4172-930B-969CE087CA1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3686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E8C601D-F846-4D50-B882-931D7DFFFD3A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C6E5017-EF83-426F-859A-3DE327E1A33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5325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F1F4553-5D36-43E1-B78C-5699BBB03092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5325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F1F4553-5D36-43E1-B78C-5699BBB03092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573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E2C69B-9D0D-4945-9FD0-6A17BA5F7A8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9C0CE4B-2A18-40FF-8E33-808854E127C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5325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F1F4553-5D36-43E1-B78C-5699BBB03092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5325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F1F4553-5D36-43E1-B78C-5699BBB03092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5325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F1F4553-5D36-43E1-B78C-5699BBB03092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5325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1C3691-A97F-4C35-B667-4B02E32AF14C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53EE23E-9BDF-455A-9613-44939FED653A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EE0B845-CD05-4216-8673-B132596591A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6246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630D3C2-51C7-422D-9E40-C5064334803B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5" name="Группа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Полилиния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cxnSp>
          <p:nvCxnSpPr>
            <p:cNvPr id="10" name="Прямая соединительная линия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0EC9AAB-46B3-40C0-8A1C-C01FA060DB20}" type="datetime1">
              <a:rPr lang="ru-RU"/>
              <a:pPr>
                <a:defRPr/>
              </a:pPr>
              <a:t>10.07.2014</a:t>
            </a:fld>
            <a:endParaRPr lang="ru-RU" dirty="0"/>
          </a:p>
        </p:txBody>
      </p:sp>
      <p:sp>
        <p:nvSpPr>
          <p:cNvPr id="12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13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FC0CB358-787D-4E21-8920-0E7CFBA45EA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484C9-F008-46E7-B7BD-F628E329BC7B}" type="datetime1">
              <a:rPr lang="ru-RU"/>
              <a:pPr>
                <a:defRPr/>
              </a:pPr>
              <a:t>10.07.2014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817CEE-1E5D-487F-9272-E3677F8BB61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Нашивка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9DA1CA6-51DB-48C7-80F9-90B20398F19B}" type="datetime1">
              <a:rPr lang="ru-RU"/>
              <a:pPr>
                <a:defRPr/>
              </a:pPr>
              <a:t>10.07.2014</a:t>
            </a:fld>
            <a:endParaRPr lang="ru-RU" dirty="0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D4D4A77-583D-4E34-88AB-BC9633137A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0D65B9E-61AB-4C77-B0C7-888108A29AD0}" type="datetime1">
              <a:rPr lang="ru-RU"/>
              <a:pPr>
                <a:defRPr/>
              </a:pPr>
              <a:t>10.07.2014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84CA295-EC7C-4BC7-B1F8-304ED843B74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49BCD05-A7D1-47FB-A0A4-BABF167DB0A5}" type="datetime1">
              <a:rPr lang="ru-RU"/>
              <a:pPr>
                <a:defRPr/>
              </a:pPr>
              <a:t>10.07.2014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6855DE9-BD23-4012-9434-DCD0E4CC6E7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81D94A9-50DD-47D4-82D1-F78B2D39E871}" type="datetime1">
              <a:rPr lang="ru-RU"/>
              <a:pPr>
                <a:defRPr/>
              </a:pPr>
              <a:t>10.07.2014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8B651E2-F2CC-4B91-BCD6-83AC22B5E01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3FDB6-FD83-4350-A345-7E5A711E75AA}" type="datetime1">
              <a:rPr lang="ru-RU"/>
              <a:pPr>
                <a:defRPr/>
              </a:pPr>
              <a:t>10.07.2014</a:t>
            </a:fld>
            <a:endParaRPr lang="ru-RU" dirty="0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EFAF4B-A123-4F39-82C9-D2C50C52917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5A499BD-58CD-404B-8439-736314562913}" type="datetime1">
              <a:rPr lang="ru-RU"/>
              <a:pPr>
                <a:defRPr/>
              </a:pPr>
              <a:t>10.07.2014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F605CA7-0B2F-4E79-B316-174AA382FEE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4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Полилиния 5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7" name="Прямоугольный треугольник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Нашивка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Нашивка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B15DBDCB-02C3-4478-AED6-396B279F8945}" type="datetime1">
              <a:rPr lang="ru-RU"/>
              <a:pPr>
                <a:defRPr/>
              </a:pPr>
              <a:t>10.07.2014</a:t>
            </a:fld>
            <a:endParaRPr lang="ru-RU" dirty="0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CDABD82-A9A2-4F04-8D84-11D6C64A6EC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05396-7EB5-4DAB-9A4B-9D42481AE57B}" type="datetime1">
              <a:rPr lang="ru-RU"/>
              <a:pPr>
                <a:defRPr/>
              </a:pPr>
              <a:t>10.07.2014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FB719D-8D0F-48BD-98DF-D7546075623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F87B3-5459-4758-800D-34C196CD72E7}" type="datetime1">
              <a:rPr lang="ru-RU"/>
              <a:pPr>
                <a:defRPr/>
              </a:pPr>
              <a:t>10.07.2014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768ACE-0EA0-44FB-AFCD-8ED18A8FC47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081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EC6BA595-6F5F-469B-9B57-D07D980E3CD6}" type="datetime1">
              <a:rPr lang="ru-RU"/>
              <a:pPr>
                <a:defRPr/>
              </a:pPr>
              <a:t>10.07.2014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4AD47788-9001-4B92-8256-59B8B36631D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1" r:id="rId1"/>
    <p:sldLayoutId id="2147484147" r:id="rId2"/>
    <p:sldLayoutId id="2147484152" r:id="rId3"/>
    <p:sldLayoutId id="2147484153" r:id="rId4"/>
    <p:sldLayoutId id="2147484154" r:id="rId5"/>
    <p:sldLayoutId id="2147484155" r:id="rId6"/>
    <p:sldLayoutId id="2147484148" r:id="rId7"/>
    <p:sldLayoutId id="2147484156" r:id="rId8"/>
    <p:sldLayoutId id="2147484157" r:id="rId9"/>
    <p:sldLayoutId id="2147484149" r:id="rId10"/>
    <p:sldLayoutId id="2147484150" r:id="rId11"/>
  </p:sldLayoutIdLst>
  <p:transition/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6.png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5.png"/><Relationship Id="rId7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6.png"/><Relationship Id="rId9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6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43.png"/><Relationship Id="rId3" Type="http://schemas.openxmlformats.org/officeDocument/2006/relationships/image" Target="../media/image34.png"/><Relationship Id="rId7" Type="http://schemas.openxmlformats.org/officeDocument/2006/relationships/image" Target="../media/image38.jpeg"/><Relationship Id="rId12" Type="http://schemas.openxmlformats.org/officeDocument/2006/relationships/image" Target="../media/image42.jpe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11" Type="http://schemas.openxmlformats.org/officeDocument/2006/relationships/image" Target="../media/image41.jpeg"/><Relationship Id="rId5" Type="http://schemas.openxmlformats.org/officeDocument/2006/relationships/image" Target="../media/image36.png"/><Relationship Id="rId15" Type="http://schemas.openxmlformats.org/officeDocument/2006/relationships/image" Target="../media/image45.png"/><Relationship Id="rId10" Type="http://schemas.openxmlformats.org/officeDocument/2006/relationships/image" Target="../media/image40.png"/><Relationship Id="rId4" Type="http://schemas.openxmlformats.org/officeDocument/2006/relationships/image" Target="../media/image35.png"/><Relationship Id="rId9" Type="http://schemas.openxmlformats.org/officeDocument/2006/relationships/image" Target="../media/image39.png"/><Relationship Id="rId14" Type="http://schemas.openxmlformats.org/officeDocument/2006/relationships/image" Target="../media/image4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428875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20" descr="шапка ДИЭМ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1415" t="955" r="5188" b="47559"/>
          <a:stretch>
            <a:fillRect/>
          </a:stretch>
        </p:blipFill>
        <p:spPr bwMode="auto">
          <a:xfrm>
            <a:off x="7858125" y="0"/>
            <a:ext cx="1285875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2"/>
          <p:cNvSpPr txBox="1">
            <a:spLocks/>
          </p:cNvSpPr>
          <p:nvPr/>
        </p:nvSpPr>
        <p:spPr>
          <a:xfrm>
            <a:off x="928662" y="2071678"/>
            <a:ext cx="7643866" cy="1357322"/>
          </a:xfrm>
          <a:prstGeom prst="rect">
            <a:avLst/>
          </a:prstGeom>
        </p:spPr>
        <p:txBody>
          <a:bodyPr anchor="ctr">
            <a:normAutofit fontScale="92500" lnSpcReduction="1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b="1" dirty="0" smtClean="0"/>
              <a:t>Информационно-аналитическая система управления охраной окружающей среды.</a:t>
            </a:r>
            <a:br>
              <a:rPr lang="ru-RU" sz="2400" b="1" dirty="0" smtClean="0"/>
            </a:br>
            <a:r>
              <a:rPr lang="ru-RU" sz="2400" b="1" dirty="0" smtClean="0"/>
              <a:t>ИС «Экологическая отчетность».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2400" b="1" dirty="0" smtClean="0"/>
              <a:t>Программный модуль «Воздух»</a:t>
            </a:r>
            <a:endParaRPr lang="ru-RU" sz="2400" b="1" dirty="0"/>
          </a:p>
        </p:txBody>
      </p:sp>
      <p:sp>
        <p:nvSpPr>
          <p:cNvPr id="11269" name="Rectangle 21"/>
          <p:cNvSpPr>
            <a:spLocks noChangeArrowheads="1"/>
          </p:cNvSpPr>
          <p:nvPr/>
        </p:nvSpPr>
        <p:spPr bwMode="auto">
          <a:xfrm>
            <a:off x="0" y="5357813"/>
            <a:ext cx="2913063" cy="150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b="1" dirty="0">
                <a:latin typeface="Times New Roman" pitchFamily="18" charset="0"/>
              </a:rPr>
              <a:t>117485, г. Москва,</a:t>
            </a:r>
          </a:p>
          <a:p>
            <a:pPr>
              <a:lnSpc>
                <a:spcPct val="80000"/>
              </a:lnSpc>
            </a:pPr>
            <a:r>
              <a:rPr lang="ru-RU" b="1" dirty="0">
                <a:latin typeface="Times New Roman" pitchFamily="18" charset="0"/>
              </a:rPr>
              <a:t>ул. Бутлерова, д. 12, а/я 45</a:t>
            </a:r>
          </a:p>
          <a:p>
            <a:pPr>
              <a:lnSpc>
                <a:spcPct val="80000"/>
              </a:lnSpc>
            </a:pPr>
            <a:r>
              <a:rPr lang="ru-RU" b="1" dirty="0">
                <a:latin typeface="Times New Roman" pitchFamily="18" charset="0"/>
              </a:rPr>
              <a:t>тел.: (495) 333-82-23</a:t>
            </a:r>
          </a:p>
          <a:p>
            <a:pPr>
              <a:lnSpc>
                <a:spcPct val="80000"/>
              </a:lnSpc>
            </a:pPr>
            <a:r>
              <a:rPr lang="ru-RU" b="1" dirty="0">
                <a:latin typeface="Times New Roman" pitchFamily="18" charset="0"/>
              </a:rPr>
              <a:t>факс: (495) 333-80-23</a:t>
            </a:r>
          </a:p>
          <a:p>
            <a:pPr>
              <a:lnSpc>
                <a:spcPct val="80000"/>
              </a:lnSpc>
            </a:pPr>
            <a:r>
              <a:rPr lang="en-US" b="1" dirty="0">
                <a:latin typeface="Times New Roman" pitchFamily="18" charset="0"/>
              </a:rPr>
              <a:t>E-mail: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</a:rPr>
              <a:t>office@diem.ru</a:t>
            </a:r>
          </a:p>
          <a:p>
            <a:pPr>
              <a:lnSpc>
                <a:spcPct val="80000"/>
              </a:lnSpc>
            </a:pPr>
            <a:r>
              <a:rPr lang="en-US" b="1" u="sng" dirty="0">
                <a:solidFill>
                  <a:srgbClr val="002060"/>
                </a:solidFill>
                <a:latin typeface="Times New Roman" pitchFamily="18" charset="0"/>
              </a:rPr>
              <a:t>http://www.diem.ru</a:t>
            </a:r>
            <a:endParaRPr lang="ru-RU" b="1" u="sng" dirty="0">
              <a:solidFill>
                <a:srgbClr val="002060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b="1" dirty="0"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b="1" dirty="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2"/>
          <p:cNvSpPr>
            <a:spLocks noGrp="1"/>
          </p:cNvSpPr>
          <p:nvPr>
            <p:ph type="title"/>
          </p:nvPr>
        </p:nvSpPr>
        <p:spPr>
          <a:xfrm>
            <a:off x="1285852" y="0"/>
            <a:ext cx="7715304" cy="500066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cs typeface="Arial" pitchFamily="34" charset="0"/>
              </a:rPr>
              <a:t>Задачи Программного Модуля «Воздух» ИАС УООС</a:t>
            </a:r>
            <a:endParaRPr lang="ru-RU" sz="1800" cap="all" dirty="0">
              <a:ln w="0"/>
              <a:solidFill>
                <a:schemeClr val="accent1">
                  <a:tint val="75000"/>
                  <a:shade val="75000"/>
                  <a:satMod val="170000"/>
                </a:schemeClr>
              </a:solidFill>
              <a:effectLst/>
              <a:cs typeface="Arial" pitchFamily="34" charset="0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467AAC-9E65-43BA-99AD-9FB0973B42EE}" type="slidenum">
              <a:rPr lang="ru-RU" smtClean="0"/>
              <a:pPr>
                <a:defRPr/>
              </a:pPr>
              <a:t>2</a:t>
            </a:fld>
            <a:endParaRPr lang="ru-RU" dirty="0"/>
          </a:p>
        </p:txBody>
      </p:sp>
      <p:pic>
        <p:nvPicPr>
          <p:cNvPr id="1639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Номер слайда 6"/>
          <p:cNvSpPr txBox="1">
            <a:spLocks/>
          </p:cNvSpPr>
          <p:nvPr/>
        </p:nvSpPr>
        <p:spPr bwMode="auto">
          <a:xfrm>
            <a:off x="8072438" y="6357938"/>
            <a:ext cx="436562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1168B7E2-B413-4614-AE06-A301ACBB9E7D}" type="slidenum">
              <a:rPr lang="ru-RU" sz="1400" b="1">
                <a:solidFill>
                  <a:schemeClr val="bg1"/>
                </a:solidFill>
                <a:latin typeface="+mn-lt"/>
              </a:rPr>
              <a:pPr algn="r">
                <a:defRPr/>
              </a:pPr>
              <a:t>2</a:t>
            </a:fld>
            <a:endParaRPr lang="ru-RU" sz="14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6395" name="TextBox 11"/>
          <p:cNvSpPr txBox="1">
            <a:spLocks noChangeArrowheads="1"/>
          </p:cNvSpPr>
          <p:nvPr/>
        </p:nvSpPr>
        <p:spPr bwMode="auto">
          <a:xfrm>
            <a:off x="-2694" y="2234035"/>
            <a:ext cx="346607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b="1" dirty="0">
                <a:latin typeface="Arial" pitchFamily="34" charset="0"/>
                <a:cs typeface="Arial" pitchFamily="34" charset="0"/>
              </a:rPr>
              <a:t>Автоматизированное формирование комплекта первичной учетной документации </a:t>
            </a:r>
            <a:r>
              <a:rPr lang="ru-RU" sz="1400" b="1" dirty="0" smtClean="0"/>
              <a:t>в области контроля выбросов ЗВ в атмосферный воздух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396" name="TextBox 12"/>
          <p:cNvSpPr txBox="1">
            <a:spLocks noChangeArrowheads="1"/>
          </p:cNvSpPr>
          <p:nvPr/>
        </p:nvSpPr>
        <p:spPr bwMode="auto">
          <a:xfrm>
            <a:off x="-37082" y="5119228"/>
            <a:ext cx="352839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b="1" dirty="0">
                <a:latin typeface="Arial" pitchFamily="34" charset="0"/>
                <a:cs typeface="Arial" pitchFamily="34" charset="0"/>
              </a:rPr>
              <a:t>Автоматизированное заполнение форм государственной статистической отчетности</a:t>
            </a:r>
          </a:p>
        </p:txBody>
      </p:sp>
      <p:sp>
        <p:nvSpPr>
          <p:cNvPr id="16397" name="TextBox 13"/>
          <p:cNvSpPr txBox="1">
            <a:spLocks noChangeArrowheads="1"/>
          </p:cNvSpPr>
          <p:nvPr/>
        </p:nvSpPr>
        <p:spPr bwMode="auto">
          <a:xfrm>
            <a:off x="-37082" y="3690468"/>
            <a:ext cx="352839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b="1" dirty="0">
                <a:latin typeface="Arial" pitchFamily="34" charset="0"/>
                <a:cs typeface="Arial" pitchFamily="34" charset="0"/>
              </a:rPr>
              <a:t>Выполнение автоматизированного расчета платы </a:t>
            </a: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за выброс ЗВ в атмосферный воздух от стационарных и передвижных объектов 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1"/>
          <p:cNvSpPr txBox="1">
            <a:spLocks noChangeArrowheads="1"/>
          </p:cNvSpPr>
          <p:nvPr/>
        </p:nvSpPr>
        <p:spPr bwMode="auto">
          <a:xfrm>
            <a:off x="34356" y="690072"/>
            <a:ext cx="3037446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Автоматизированный расчет показателей выбросов ЗВ в атмосферный воздух на основе методик, утвержденных ЗАО «НИИ Атмосфера»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Picture 2" descr="C:\Users\Melnik\Desktop\главное окно Воздух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620688"/>
            <a:ext cx="5148064" cy="248267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8" name="Picture 3" descr="C:\Users\Melnik\Desktop\администрирование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1268760"/>
            <a:ext cx="5494562" cy="264563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9" name="Picture 5" descr="C:\Users\Melnik\Desktop\Методика СДУ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0278" y="2857496"/>
            <a:ext cx="5732316" cy="13518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0" name="Picture 4" descr="C:\Users\Melnik\Desktop\результаты расчета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79212" y="3650135"/>
            <a:ext cx="5457284" cy="263180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817CEE-1E5D-487F-9272-E3677F8BB617}" type="slidenum">
              <a:rPr lang="ru-RU" smtClean="0"/>
              <a:pPr>
                <a:defRPr/>
              </a:pPr>
              <a:t>3</a:t>
            </a:fld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2"/>
          <p:cNvSpPr txBox="1">
            <a:spLocks/>
          </p:cNvSpPr>
          <p:nvPr/>
        </p:nvSpPr>
        <p:spPr>
          <a:xfrm>
            <a:off x="1285852" y="0"/>
            <a:ext cx="7715304" cy="500066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Состав и задачи программных компонент</a:t>
            </a:r>
            <a:endParaRPr kumimoji="0" lang="ru-RU" sz="1800" b="1" i="0" u="none" strike="noStrike" kern="1200" cap="all" spc="0" normalizeH="0" baseline="0" noProof="0" dirty="0">
              <a:ln w="0"/>
              <a:solidFill>
                <a:schemeClr val="accent1">
                  <a:tint val="75000"/>
                  <a:shade val="75000"/>
                  <a:satMod val="170000"/>
                </a:schemeClr>
              </a:solidFill>
              <a:effectLst/>
              <a:uLnTx/>
              <a:uFillTx/>
              <a:latin typeface="+mj-lt"/>
              <a:ea typeface="+mj-ea"/>
              <a:cs typeface="Arial" pitchFamily="34" charset="0"/>
            </a:endParaRPr>
          </a:p>
        </p:txBody>
      </p:sp>
      <p:sp>
        <p:nvSpPr>
          <p:cNvPr id="7" name="Номер слайда 8"/>
          <p:cNvSpPr txBox="1">
            <a:spLocks/>
          </p:cNvSpPr>
          <p:nvPr/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5467AAC-9E65-43BA-99AD-9FB0973B42EE}" type="slidenum">
              <a:rPr kumimoji="0" lang="ru-RU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Номер слайда 6"/>
          <p:cNvSpPr txBox="1">
            <a:spLocks/>
          </p:cNvSpPr>
          <p:nvPr/>
        </p:nvSpPr>
        <p:spPr bwMode="auto">
          <a:xfrm>
            <a:off x="8072438" y="6357938"/>
            <a:ext cx="436562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1168B7E2-B413-4614-AE06-A301ACBB9E7D}" type="slidenum">
              <a:rPr lang="ru-RU" sz="1400" b="1">
                <a:solidFill>
                  <a:schemeClr val="bg1"/>
                </a:solidFill>
                <a:latin typeface="+mn-lt"/>
              </a:rPr>
              <a:pPr algn="r">
                <a:defRPr/>
              </a:pPr>
              <a:t>3</a:t>
            </a:fld>
            <a:endParaRPr lang="ru-RU" sz="1400" b="1" dirty="0">
              <a:solidFill>
                <a:schemeClr val="bg1"/>
              </a:solidFill>
              <a:latin typeface="+mn-lt"/>
            </a:endParaRPr>
          </a:p>
        </p:txBody>
      </p:sp>
      <p:graphicFrame>
        <p:nvGraphicFramePr>
          <p:cNvPr id="11" name="Схема 10"/>
          <p:cNvGraphicFramePr/>
          <p:nvPr/>
        </p:nvGraphicFramePr>
        <p:xfrm>
          <a:off x="1785918" y="1500174"/>
          <a:ext cx="7313052" cy="29289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357158" y="2285992"/>
            <a:ext cx="1022992" cy="1428760"/>
          </a:xfrm>
          <a:prstGeom prst="rect">
            <a:avLst/>
          </a:prstGeom>
          <a:ln>
            <a:prstDash val="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АРМ-Э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883732" y="2500306"/>
            <a:ext cx="2000264" cy="928694"/>
          </a:xfrm>
          <a:prstGeom prst="rect">
            <a:avLst/>
          </a:prstGeom>
          <a:ln>
            <a:rou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Программный компонент расчетных методик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289764" y="2492686"/>
            <a:ext cx="2349834" cy="928694"/>
          </a:xfrm>
          <a:prstGeom prst="rect">
            <a:avLst/>
          </a:prstGeom>
          <a:ln>
            <a:rou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Программный компонент автоматизированного формирования отчетности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981548" y="2469826"/>
            <a:ext cx="1500198" cy="928694"/>
          </a:xfrm>
          <a:prstGeom prst="rect">
            <a:avLst/>
          </a:prstGeom>
          <a:ln>
            <a:rou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Программный компонент анализа данных</a:t>
            </a:r>
          </a:p>
        </p:txBody>
      </p:sp>
      <p:sp>
        <p:nvSpPr>
          <p:cNvPr id="17" name="Нашивка 16"/>
          <p:cNvSpPr/>
          <p:nvPr/>
        </p:nvSpPr>
        <p:spPr>
          <a:xfrm>
            <a:off x="1469686" y="2643182"/>
            <a:ext cx="244794" cy="642942"/>
          </a:xfrm>
          <a:prstGeom prst="chevron">
            <a:avLst>
              <a:gd name="adj" fmla="val 414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9" name="Нашивка 18"/>
          <p:cNvSpPr/>
          <p:nvPr/>
        </p:nvSpPr>
        <p:spPr>
          <a:xfrm>
            <a:off x="3958292" y="2612702"/>
            <a:ext cx="244794" cy="642942"/>
          </a:xfrm>
          <a:prstGeom prst="chevron">
            <a:avLst>
              <a:gd name="adj" fmla="val 414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0" name="Нашивка 19"/>
          <p:cNvSpPr/>
          <p:nvPr/>
        </p:nvSpPr>
        <p:spPr>
          <a:xfrm>
            <a:off x="6688176" y="2620322"/>
            <a:ext cx="244794" cy="642942"/>
          </a:xfrm>
          <a:prstGeom prst="chevron">
            <a:avLst>
              <a:gd name="adj" fmla="val 414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1" name="Прямоугольная выноска 20"/>
          <p:cNvSpPr/>
          <p:nvPr/>
        </p:nvSpPr>
        <p:spPr bwMode="auto">
          <a:xfrm>
            <a:off x="312096" y="571480"/>
            <a:ext cx="1500198" cy="1357322"/>
          </a:xfrm>
          <a:prstGeom prst="wedgeRectCallout">
            <a:avLst>
              <a:gd name="adj1" fmla="val 10857"/>
              <a:gd name="adj2" fmla="val 76560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1002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dirty="0" smtClean="0">
                <a:latin typeface="Arial" pitchFamily="34" charset="0"/>
                <a:cs typeface="Arial" pitchFamily="34" charset="0"/>
              </a:rPr>
              <a:t>Сбор и накопление данных от средств АСУ ТП, анализ оперативных данных</a:t>
            </a:r>
          </a:p>
        </p:txBody>
      </p:sp>
      <p:sp>
        <p:nvSpPr>
          <p:cNvPr id="22" name="Прямоугольная выноска 21"/>
          <p:cNvSpPr/>
          <p:nvPr/>
        </p:nvSpPr>
        <p:spPr bwMode="auto">
          <a:xfrm>
            <a:off x="240658" y="4071942"/>
            <a:ext cx="5143536" cy="2214578"/>
          </a:xfrm>
          <a:prstGeom prst="wedgeRectCallout">
            <a:avLst>
              <a:gd name="adj1" fmla="val 6985"/>
              <a:gd name="adj2" fmla="val -78224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1002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11"/>
          <p:cNvSpPr txBox="1">
            <a:spLocks noChangeArrowheads="1"/>
          </p:cNvSpPr>
          <p:nvPr/>
        </p:nvSpPr>
        <p:spPr bwMode="auto">
          <a:xfrm>
            <a:off x="296856" y="4117131"/>
            <a:ext cx="5015900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100" dirty="0" smtClean="0">
                <a:latin typeface="Arial" pitchFamily="34" charset="0"/>
                <a:cs typeface="Arial" pitchFamily="34" charset="0"/>
              </a:rPr>
              <a:t>Обработка входной информации и выполнение автоматизированных расчетов объемов выбросов ЗВ по 126 методикам, утвержденным ЗАО «НИИ Атмосфера», в том числе:</a:t>
            </a:r>
          </a:p>
        </p:txBody>
      </p:sp>
      <p:sp>
        <p:nvSpPr>
          <p:cNvPr id="25" name="TextBox 11"/>
          <p:cNvSpPr txBox="1">
            <a:spLocks noChangeArrowheads="1"/>
          </p:cNvSpPr>
          <p:nvPr/>
        </p:nvSpPr>
        <p:spPr bwMode="auto">
          <a:xfrm>
            <a:off x="142844" y="4695980"/>
            <a:ext cx="535023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100" dirty="0" smtClean="0"/>
              <a:t>Каталог удельных выбросов загрязняющих веществ газотурбинных установок газоперекачивающих агрегатов. СТО Газпром 2-3.5-039-2005</a:t>
            </a:r>
            <a:endParaRPr lang="ru-RU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11"/>
          <p:cNvSpPr txBox="1">
            <a:spLocks noChangeArrowheads="1"/>
          </p:cNvSpPr>
          <p:nvPr/>
        </p:nvSpPr>
        <p:spPr bwMode="auto">
          <a:xfrm>
            <a:off x="158774" y="5080278"/>
            <a:ext cx="5350230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100" dirty="0" smtClean="0"/>
              <a:t>Методика расчета параметров выбросов и валовых выбросов вредных веществ от факельных установок сжигания углеводородных смесей. РВД Газпром 39-1.13-034-2001, М., 1996;</a:t>
            </a:r>
          </a:p>
        </p:txBody>
      </p:sp>
      <p:sp>
        <p:nvSpPr>
          <p:cNvPr id="27" name="TextBox 11"/>
          <p:cNvSpPr txBox="1">
            <a:spLocks noChangeArrowheads="1"/>
          </p:cNvSpPr>
          <p:nvPr/>
        </p:nvSpPr>
        <p:spPr bwMode="auto">
          <a:xfrm>
            <a:off x="160428" y="5622608"/>
            <a:ext cx="5214974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100" dirty="0" smtClean="0"/>
              <a:t>Методика расчетов выбросов в окружающую среду от неорганизованных источников нефтегазового оборудования. РД-39-142-00. Краснодар, 2000, и др.</a:t>
            </a:r>
          </a:p>
        </p:txBody>
      </p:sp>
      <p:sp>
        <p:nvSpPr>
          <p:cNvPr id="29" name="Прямоугольная выноска 28"/>
          <p:cNvSpPr/>
          <p:nvPr/>
        </p:nvSpPr>
        <p:spPr bwMode="auto">
          <a:xfrm>
            <a:off x="2026608" y="571480"/>
            <a:ext cx="5357850" cy="1357322"/>
          </a:xfrm>
          <a:prstGeom prst="wedgeRectCallout">
            <a:avLst>
              <a:gd name="adj1" fmla="val 31465"/>
              <a:gd name="adj2" fmla="val 91066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1002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11"/>
          <p:cNvSpPr txBox="1">
            <a:spLocks noChangeArrowheads="1"/>
          </p:cNvSpPr>
          <p:nvPr/>
        </p:nvSpPr>
        <p:spPr bwMode="auto">
          <a:xfrm>
            <a:off x="1965064" y="589064"/>
            <a:ext cx="5500726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100" dirty="0" smtClean="0">
                <a:latin typeface="Arial" pitchFamily="34" charset="0"/>
                <a:cs typeface="Arial" pitchFamily="34" charset="0"/>
              </a:rPr>
              <a:t>Автоматизированное формирование учетно-отчетной документации по формам: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009024" y="777002"/>
            <a:ext cx="537543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1100" dirty="0"/>
              <a:t>первичной учетной документации </a:t>
            </a:r>
            <a:r>
              <a:rPr lang="ru-RU" sz="1100" dirty="0" smtClean="0"/>
              <a:t> (ПОД-1,2,3) в </a:t>
            </a:r>
            <a:r>
              <a:rPr lang="ru-RU" sz="1100" dirty="0"/>
              <a:t>соответствии с Приказом ЦСУ СССР от 09.06.1981 г №329;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000232" y="1104164"/>
            <a:ext cx="535785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1100" dirty="0"/>
              <a:t>государственной статистической отчетности по форме №2-тп (воздух) в соответствии с Приказом Росстата РФ от 09.08.2012 № </a:t>
            </a:r>
            <a:r>
              <a:rPr lang="ru-RU" sz="1100" dirty="0" smtClean="0"/>
              <a:t>441;</a:t>
            </a:r>
            <a:endParaRPr lang="ru-RU" sz="1100" dirty="0"/>
          </a:p>
        </p:txBody>
      </p:sp>
      <p:sp>
        <p:nvSpPr>
          <p:cNvPr id="33" name="TextBox 32"/>
          <p:cNvSpPr txBox="1"/>
          <p:nvPr/>
        </p:nvSpPr>
        <p:spPr>
          <a:xfrm>
            <a:off x="2003562" y="1441936"/>
            <a:ext cx="5643563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1100" dirty="0" smtClean="0"/>
              <a:t>платы </a:t>
            </a:r>
            <a:r>
              <a:rPr lang="ru-RU" sz="1100" dirty="0"/>
              <a:t>за НВОС </a:t>
            </a:r>
            <a:r>
              <a:rPr lang="ru-RU" sz="1100" dirty="0" smtClean="0"/>
              <a:t>в </a:t>
            </a:r>
            <a:r>
              <a:rPr lang="ru-RU" sz="1100" dirty="0"/>
              <a:t>соответствии с Приказом Ростехнадзора РФ от </a:t>
            </a:r>
            <a:r>
              <a:rPr lang="ru-RU" sz="1100" dirty="0" smtClean="0"/>
              <a:t>5.04.2007 №</a:t>
            </a:r>
            <a:r>
              <a:rPr lang="en-US" sz="1100" dirty="0"/>
              <a:t> </a:t>
            </a:r>
            <a:r>
              <a:rPr lang="ru-RU" sz="1100" dirty="0" smtClean="0"/>
              <a:t>204.</a:t>
            </a:r>
            <a:endParaRPr lang="ru-RU" sz="1100" dirty="0"/>
          </a:p>
        </p:txBody>
      </p:sp>
      <p:sp>
        <p:nvSpPr>
          <p:cNvPr id="34" name="Прямоугольная выноска 33"/>
          <p:cNvSpPr/>
          <p:nvPr/>
        </p:nvSpPr>
        <p:spPr bwMode="auto">
          <a:xfrm>
            <a:off x="5598508" y="4071942"/>
            <a:ext cx="1857388" cy="2214578"/>
          </a:xfrm>
          <a:prstGeom prst="wedgeRectCallout">
            <a:avLst>
              <a:gd name="adj1" fmla="val 45397"/>
              <a:gd name="adj2" fmla="val -79812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1002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11"/>
          <p:cNvSpPr txBox="1">
            <a:spLocks noChangeArrowheads="1"/>
          </p:cNvSpPr>
          <p:nvPr/>
        </p:nvSpPr>
        <p:spPr bwMode="auto">
          <a:xfrm>
            <a:off x="5669946" y="4857760"/>
            <a:ext cx="171451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1100" dirty="0" smtClean="0"/>
              <a:t>Контроль сроков действия природоохранной документации</a:t>
            </a:r>
          </a:p>
        </p:txBody>
      </p:sp>
      <p:sp>
        <p:nvSpPr>
          <p:cNvPr id="36" name="TextBox 11"/>
          <p:cNvSpPr txBox="1">
            <a:spLocks noChangeArrowheads="1"/>
          </p:cNvSpPr>
          <p:nvPr/>
        </p:nvSpPr>
        <p:spPr bwMode="auto">
          <a:xfrm>
            <a:off x="5669946" y="4143380"/>
            <a:ext cx="171451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1100" dirty="0" smtClean="0"/>
              <a:t>Контроль соответствия показателей нормативам ПДВ</a:t>
            </a:r>
          </a:p>
        </p:txBody>
      </p:sp>
      <p:sp>
        <p:nvSpPr>
          <p:cNvPr id="37" name="TextBox 11"/>
          <p:cNvSpPr txBox="1">
            <a:spLocks noChangeArrowheads="1"/>
          </p:cNvSpPr>
          <p:nvPr/>
        </p:nvSpPr>
        <p:spPr bwMode="auto">
          <a:xfrm>
            <a:off x="5697424" y="5606126"/>
            <a:ext cx="1714512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1100" dirty="0" smtClean="0"/>
              <a:t>Статистическая обработка и визуализация данных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94800" y="-62670"/>
            <a:ext cx="8001120" cy="620142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cs typeface="Arial" pitchFamily="34" charset="0"/>
              </a:rPr>
              <a:t>Методическое обеспечение модуля «Воздух»</a:t>
            </a:r>
          </a:p>
        </p:txBody>
      </p:sp>
      <p:pic>
        <p:nvPicPr>
          <p:cNvPr id="3174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72438" y="6357938"/>
            <a:ext cx="436562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AFF0275-9806-470C-8853-188C773CC525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sp>
        <p:nvSpPr>
          <p:cNvPr id="31754" name="Rectangle 5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dirty="0"/>
          </a:p>
        </p:txBody>
      </p:sp>
      <p:sp>
        <p:nvSpPr>
          <p:cNvPr id="7" name="TextBox 11"/>
          <p:cNvSpPr txBox="1">
            <a:spLocks noChangeArrowheads="1"/>
          </p:cNvSpPr>
          <p:nvPr/>
        </p:nvSpPr>
        <p:spPr bwMode="auto">
          <a:xfrm>
            <a:off x="214282" y="500042"/>
            <a:ext cx="600079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Методические обеспечение модуля «Воздух» включает </a:t>
            </a: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126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 расчетных методик, утвержденных ЗАО «НИИ Атмосфера» и рекомендованных к использованию для контроля выбросов ЗВ в атмосферный воздух.</a:t>
            </a:r>
          </a:p>
        </p:txBody>
      </p:sp>
      <p:sp>
        <p:nvSpPr>
          <p:cNvPr id="8" name="TextBox 11"/>
          <p:cNvSpPr txBox="1">
            <a:spLocks noChangeArrowheads="1"/>
          </p:cNvSpPr>
          <p:nvPr/>
        </p:nvSpPr>
        <p:spPr bwMode="auto">
          <a:xfrm>
            <a:off x="214282" y="1428736"/>
            <a:ext cx="585791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В программном модуле «Воздух» предусмотрено настраиваемое подключение расчетных методик в зависимости от требований Заказчика, что обеспечивает возможность: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12" y="571480"/>
            <a:ext cx="2643206" cy="37666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11"/>
          <p:cNvSpPr txBox="1">
            <a:spLocks noChangeArrowheads="1"/>
          </p:cNvSpPr>
          <p:nvPr/>
        </p:nvSpPr>
        <p:spPr bwMode="auto">
          <a:xfrm>
            <a:off x="142844" y="2823291"/>
            <a:ext cx="607223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дифференциации стоимости программного обеспечения в зависимости от количества используемых природопользователем методик (предприятиями нефтегазового комплекса в основном используется не более 30-40 расчетных методик)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1"/>
          <p:cNvSpPr txBox="1">
            <a:spLocks noChangeArrowheads="1"/>
          </p:cNvSpPr>
          <p:nvPr/>
        </p:nvSpPr>
        <p:spPr bwMode="auto">
          <a:xfrm>
            <a:off x="143946" y="2151908"/>
            <a:ext cx="600079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дополнительного подключения новых методик по требованию Заказчика без переработки программного обеспечения и с минимальными временными затратами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1"/>
          <p:cNvSpPr txBox="1">
            <a:spLocks noChangeArrowheads="1"/>
          </p:cNvSpPr>
          <p:nvPr/>
        </p:nvSpPr>
        <p:spPr bwMode="auto">
          <a:xfrm>
            <a:off x="116468" y="3696066"/>
            <a:ext cx="600079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гибкой привязки различных расчетных методик к источникам выделений и загрязнения атмосферы, выявленных по результатам инвентаризации и сведенных в один иерархический перечень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44" y="4786322"/>
            <a:ext cx="4929222" cy="15873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TextBox 11"/>
          <p:cNvSpPr txBox="1">
            <a:spLocks noChangeArrowheads="1"/>
          </p:cNvSpPr>
          <p:nvPr/>
        </p:nvSpPr>
        <p:spPr bwMode="auto">
          <a:xfrm>
            <a:off x="1714480" y="5429264"/>
            <a:ext cx="42862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  <a:buBlip>
                <a:blip r:embed="rId7"/>
              </a:buBlip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1"/>
          <p:cNvSpPr txBox="1">
            <a:spLocks noChangeArrowheads="1"/>
          </p:cNvSpPr>
          <p:nvPr/>
        </p:nvSpPr>
        <p:spPr bwMode="auto">
          <a:xfrm>
            <a:off x="1048678" y="5613298"/>
            <a:ext cx="42862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  <a:buBlip>
                <a:blip r:embed="rId7"/>
              </a:buBlip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1"/>
          <p:cNvSpPr txBox="1">
            <a:spLocks noChangeArrowheads="1"/>
          </p:cNvSpPr>
          <p:nvPr/>
        </p:nvSpPr>
        <p:spPr bwMode="auto">
          <a:xfrm>
            <a:off x="1206794" y="5957788"/>
            <a:ext cx="42862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  <a:buBlip>
                <a:blip r:embed="rId7"/>
              </a:buBlip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35090" y="4791084"/>
            <a:ext cx="1428760" cy="19314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Прямоугольник 19"/>
          <p:cNvSpPr/>
          <p:nvPr/>
        </p:nvSpPr>
        <p:spPr>
          <a:xfrm>
            <a:off x="190469" y="5515942"/>
            <a:ext cx="1890726" cy="142876"/>
          </a:xfrm>
          <a:prstGeom prst="rect">
            <a:avLst/>
          </a:prstGeom>
          <a:noFill/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81579" y="6041726"/>
            <a:ext cx="1890726" cy="142876"/>
          </a:xfrm>
          <a:prstGeom prst="rect">
            <a:avLst/>
          </a:prstGeom>
          <a:noFill/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194280" y="5691202"/>
            <a:ext cx="1890726" cy="166690"/>
          </a:xfrm>
          <a:prstGeom prst="rect">
            <a:avLst/>
          </a:prstGeom>
          <a:noFill/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6715140" y="5857892"/>
            <a:ext cx="1000132" cy="142876"/>
          </a:xfrm>
          <a:prstGeom prst="rect">
            <a:avLst/>
          </a:prstGeom>
          <a:noFill/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6721490" y="5689616"/>
            <a:ext cx="1000132" cy="142876"/>
          </a:xfrm>
          <a:prstGeom prst="rect">
            <a:avLst/>
          </a:prstGeom>
          <a:noFill/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6740540" y="6559572"/>
            <a:ext cx="1000132" cy="142876"/>
          </a:xfrm>
          <a:prstGeom prst="rect">
            <a:avLst/>
          </a:prstGeom>
          <a:noFill/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27" name="Прямая со стрелкой 26"/>
          <p:cNvCxnSpPr>
            <a:stCxn id="20" idx="3"/>
            <a:endCxn id="24" idx="1"/>
          </p:cNvCxnSpPr>
          <p:nvPr/>
        </p:nvCxnSpPr>
        <p:spPr>
          <a:xfrm>
            <a:off x="2081195" y="5587380"/>
            <a:ext cx="4640295" cy="17367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endCxn id="25" idx="1"/>
          </p:cNvCxnSpPr>
          <p:nvPr/>
        </p:nvCxnSpPr>
        <p:spPr>
          <a:xfrm>
            <a:off x="2071670" y="5786454"/>
            <a:ext cx="4668870" cy="84455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endCxn id="23" idx="1"/>
          </p:cNvCxnSpPr>
          <p:nvPr/>
        </p:nvCxnSpPr>
        <p:spPr>
          <a:xfrm flipV="1">
            <a:off x="2071670" y="5929330"/>
            <a:ext cx="4643470" cy="21431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11"/>
          <p:cNvSpPr txBox="1">
            <a:spLocks noChangeArrowheads="1"/>
          </p:cNvSpPr>
          <p:nvPr/>
        </p:nvSpPr>
        <p:spPr bwMode="auto">
          <a:xfrm>
            <a:off x="-8824" y="4570867"/>
            <a:ext cx="600079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</a:pPr>
            <a:r>
              <a:rPr lang="ru-RU" sz="1200" i="1" dirty="0" smtClean="0">
                <a:latin typeface="Arial" pitchFamily="34" charset="0"/>
                <a:cs typeface="Arial" pitchFamily="34" charset="0"/>
              </a:rPr>
              <a:t>Методики:</a:t>
            </a:r>
            <a:endParaRPr lang="ru-RU" sz="1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11"/>
          <p:cNvSpPr txBox="1">
            <a:spLocks noChangeArrowheads="1"/>
          </p:cNvSpPr>
          <p:nvPr/>
        </p:nvSpPr>
        <p:spPr bwMode="auto">
          <a:xfrm>
            <a:off x="6124950" y="4563216"/>
            <a:ext cx="178595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</a:pPr>
            <a:r>
              <a:rPr lang="ru-RU" sz="1200" i="1" dirty="0" smtClean="0">
                <a:latin typeface="Arial" pitchFamily="34" charset="0"/>
                <a:cs typeface="Arial" pitchFamily="34" charset="0"/>
              </a:rPr>
              <a:t>Перечень ИВ и ИЗА:</a:t>
            </a:r>
            <a:endParaRPr lang="ru-RU" sz="1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Прямоугольная выноска 33"/>
          <p:cNvSpPr/>
          <p:nvPr/>
        </p:nvSpPr>
        <p:spPr bwMode="auto">
          <a:xfrm>
            <a:off x="1643042" y="6286520"/>
            <a:ext cx="1831012" cy="214314"/>
          </a:xfrm>
          <a:prstGeom prst="wedgeRectCallout">
            <a:avLst>
              <a:gd name="adj1" fmla="val -56850"/>
              <a:gd name="adj2" fmla="val -144978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1002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dirty="0" smtClean="0">
                <a:latin typeface="Arial" pitchFamily="34" charset="0"/>
                <a:cs typeface="Arial" pitchFamily="34" charset="0"/>
              </a:rPr>
              <a:t>Подключение методики</a:t>
            </a:r>
          </a:p>
        </p:txBody>
      </p:sp>
      <p:sp>
        <p:nvSpPr>
          <p:cNvPr id="35" name="Прямоугольная выноска 34"/>
          <p:cNvSpPr/>
          <p:nvPr/>
        </p:nvSpPr>
        <p:spPr bwMode="auto">
          <a:xfrm>
            <a:off x="4000496" y="5286388"/>
            <a:ext cx="2116764" cy="214314"/>
          </a:xfrm>
          <a:prstGeom prst="wedgeRectCallout">
            <a:avLst>
              <a:gd name="adj1" fmla="val 2988"/>
              <a:gd name="adj2" fmla="val 133995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1002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dirty="0" smtClean="0">
                <a:latin typeface="Arial" pitchFamily="34" charset="0"/>
                <a:cs typeface="Arial" pitchFamily="34" charset="0"/>
              </a:rPr>
              <a:t>Привязка методики к объекту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59632" y="-71462"/>
            <a:ext cx="8001120" cy="620142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cs typeface="Arial" pitchFamily="34" charset="0"/>
              </a:rPr>
              <a:t>Структура основных программных справочников</a:t>
            </a:r>
          </a:p>
        </p:txBody>
      </p:sp>
      <p:pic>
        <p:nvPicPr>
          <p:cNvPr id="3174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72438" y="6357938"/>
            <a:ext cx="436562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AFF0275-9806-470C-8853-188C773CC525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sp>
        <p:nvSpPr>
          <p:cNvPr id="31754" name="Rectangle 5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dirty="0"/>
          </a:p>
        </p:txBody>
      </p:sp>
      <p:sp>
        <p:nvSpPr>
          <p:cNvPr id="14" name="TextBox 11"/>
          <p:cNvSpPr txBox="1">
            <a:spLocks noChangeArrowheads="1"/>
          </p:cNvSpPr>
          <p:nvPr/>
        </p:nvSpPr>
        <p:spPr bwMode="auto">
          <a:xfrm>
            <a:off x="-117634" y="446560"/>
            <a:ext cx="307183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</a:pPr>
            <a:r>
              <a:rPr lang="ru-RU" sz="1200" i="1" dirty="0" smtClean="0">
                <a:latin typeface="Arial" pitchFamily="34" charset="0"/>
                <a:cs typeface="Arial" pitchFamily="34" charset="0"/>
              </a:rPr>
              <a:t>Справочник разрешительной документации</a:t>
            </a:r>
            <a:endParaRPr lang="ru-RU" sz="1200" i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214282" y="847710"/>
          <a:ext cx="2071702" cy="1162050"/>
        </p:xfrm>
        <a:graphic>
          <a:graphicData uri="http://schemas.openxmlformats.org/drawingml/2006/table">
            <a:tbl>
              <a:tblPr/>
              <a:tblGrid>
                <a:gridCol w="191191"/>
                <a:gridCol w="1880511"/>
              </a:tblGrid>
              <a:tr h="19050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100" b="0" i="1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Разрешение на выброс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Реквизиты разрешения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Дата выдачи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Дата начала действия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Дата окончания действия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Подразделения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214282" y="2248992"/>
          <a:ext cx="2071702" cy="1133475"/>
        </p:xfrm>
        <a:graphic>
          <a:graphicData uri="http://schemas.openxmlformats.org/drawingml/2006/table">
            <a:tbl>
              <a:tblPr/>
              <a:tblGrid>
                <a:gridCol w="206328"/>
                <a:gridCol w="1865374"/>
              </a:tblGrid>
              <a:tr h="19050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b="0" i="1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Состав разрешения на выброс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Код ЗВ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 ЗВ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Агрегатное состояние ЗВ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Суммарный выброс, г/сек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Суммарный выброс, т/год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8" name="Таблица 17"/>
          <p:cNvGraphicFramePr>
            <a:graphicFrameLocks noGrp="1"/>
          </p:cNvGraphicFramePr>
          <p:nvPr/>
        </p:nvGraphicFramePr>
        <p:xfrm>
          <a:off x="214282" y="4187772"/>
          <a:ext cx="2071702" cy="1695226"/>
        </p:xfrm>
        <a:graphic>
          <a:graphicData uri="http://schemas.openxmlformats.org/drawingml/2006/table">
            <a:tbl>
              <a:tblPr/>
              <a:tblGrid>
                <a:gridCol w="2071702"/>
              </a:tblGrid>
              <a:tr h="1604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Ставки платежей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4420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Характеристика наименования ЗВ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74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Номер ингредиента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92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 ингредиента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74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Ставка ПДВ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74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Ставка ВСВ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92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Год введения ставки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75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Коэффициент превышения норматива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2347908"/>
            <a:ext cx="1428760" cy="19314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21" name="Таблица 20"/>
          <p:cNvGraphicFramePr>
            <a:graphicFrameLocks noGrp="1"/>
          </p:cNvGraphicFramePr>
          <p:nvPr/>
        </p:nvGraphicFramePr>
        <p:xfrm>
          <a:off x="6500826" y="793856"/>
          <a:ext cx="2442120" cy="1143000"/>
        </p:xfrm>
        <a:graphic>
          <a:graphicData uri="http://schemas.openxmlformats.org/drawingml/2006/table">
            <a:tbl>
              <a:tblPr/>
              <a:tblGrid>
                <a:gridCol w="214314"/>
                <a:gridCol w="2227806"/>
              </a:tblGrid>
              <a:tr h="19050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100" b="0" i="1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Источники загрязнения атмосферы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№ ИЗА по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карте-схеме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 ИЗА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Характеристика ИЗА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Высота источника, м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Диаметр устья трубы, м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2" name="Таблица 21"/>
          <p:cNvGraphicFramePr>
            <a:graphicFrameLocks noGrp="1"/>
          </p:cNvGraphicFramePr>
          <p:nvPr/>
        </p:nvGraphicFramePr>
        <p:xfrm>
          <a:off x="6715140" y="5276866"/>
          <a:ext cx="2214578" cy="1000125"/>
        </p:xfrm>
        <a:graphic>
          <a:graphicData uri="http://schemas.openxmlformats.org/drawingml/2006/table">
            <a:tbl>
              <a:tblPr/>
              <a:tblGrid>
                <a:gridCol w="235483"/>
                <a:gridCol w="1979095"/>
              </a:tblGrid>
              <a:tr h="19050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100" b="0" i="1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Газоочистные установки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0025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№ ГОУ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 ГОУ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Дата ввода в эксплуатацию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Дата вывода из эксплуатации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3" name="Таблица 22"/>
          <p:cNvGraphicFramePr>
            <a:graphicFrameLocks noGrp="1"/>
          </p:cNvGraphicFramePr>
          <p:nvPr/>
        </p:nvGraphicFramePr>
        <p:xfrm>
          <a:off x="7000892" y="3437101"/>
          <a:ext cx="1928826" cy="1143000"/>
        </p:xfrm>
        <a:graphic>
          <a:graphicData uri="http://schemas.openxmlformats.org/drawingml/2006/table">
            <a:tbl>
              <a:tblPr/>
              <a:tblGrid>
                <a:gridCol w="222557"/>
                <a:gridCol w="1706269"/>
              </a:tblGrid>
              <a:tr h="19050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100" b="0" i="1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Источники выделения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0025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№ ИВ по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карте-схеме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 ИВ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Наличие ГОУ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45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Методика расчета выбросов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Кол-во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источников, шт.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4" name="Таблица 23"/>
          <p:cNvGraphicFramePr>
            <a:graphicFrameLocks noGrp="1"/>
          </p:cNvGraphicFramePr>
          <p:nvPr/>
        </p:nvGraphicFramePr>
        <p:xfrm>
          <a:off x="2714612" y="4907374"/>
          <a:ext cx="3214710" cy="1522022"/>
        </p:xfrm>
        <a:graphic>
          <a:graphicData uri="http://schemas.openxmlformats.org/drawingml/2006/table">
            <a:tbl>
              <a:tblPr/>
              <a:tblGrid>
                <a:gridCol w="181221"/>
                <a:gridCol w="3033489"/>
              </a:tblGrid>
              <a:tr h="181822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100" b="0" i="1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Карточка промплощадки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182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№ промплощадки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82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Название промплощадки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74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Вид деятельности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82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Местоположение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40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К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од ОКТМО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79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Экономическая территория РФ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48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Характеристика территории местоположения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5" name="TextBox 11"/>
          <p:cNvSpPr txBox="1">
            <a:spLocks noChangeArrowheads="1"/>
          </p:cNvSpPr>
          <p:nvPr/>
        </p:nvSpPr>
        <p:spPr bwMode="auto">
          <a:xfrm>
            <a:off x="6992100" y="516896"/>
            <a:ext cx="150019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</a:pPr>
            <a:r>
              <a:rPr lang="ru-RU" sz="1200" i="1" dirty="0" smtClean="0">
                <a:latin typeface="Arial" pitchFamily="34" charset="0"/>
                <a:cs typeface="Arial" pitchFamily="34" charset="0"/>
              </a:rPr>
              <a:t>Справочник ИЗА</a:t>
            </a:r>
            <a:endParaRPr lang="ru-RU" sz="1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11"/>
          <p:cNvSpPr txBox="1">
            <a:spLocks noChangeArrowheads="1"/>
          </p:cNvSpPr>
          <p:nvPr/>
        </p:nvSpPr>
        <p:spPr bwMode="auto">
          <a:xfrm>
            <a:off x="7215206" y="3205164"/>
            <a:ext cx="150019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</a:pPr>
            <a:r>
              <a:rPr lang="ru-RU" sz="1200" i="1" dirty="0" smtClean="0">
                <a:latin typeface="Arial" pitchFamily="34" charset="0"/>
                <a:cs typeface="Arial" pitchFamily="34" charset="0"/>
              </a:rPr>
              <a:t>Справочник ИВ</a:t>
            </a:r>
            <a:endParaRPr lang="ru-RU" sz="1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11"/>
          <p:cNvSpPr txBox="1">
            <a:spLocks noChangeArrowheads="1"/>
          </p:cNvSpPr>
          <p:nvPr/>
        </p:nvSpPr>
        <p:spPr bwMode="auto">
          <a:xfrm>
            <a:off x="7080020" y="5043866"/>
            <a:ext cx="150019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</a:pPr>
            <a:r>
              <a:rPr lang="ru-RU" sz="1200" i="1" dirty="0" smtClean="0">
                <a:latin typeface="Arial" pitchFamily="34" charset="0"/>
                <a:cs typeface="Arial" pitchFamily="34" charset="0"/>
              </a:rPr>
              <a:t>Справочник ГОУ</a:t>
            </a:r>
            <a:endParaRPr lang="ru-RU" sz="1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11"/>
          <p:cNvSpPr txBox="1">
            <a:spLocks noChangeArrowheads="1"/>
          </p:cNvSpPr>
          <p:nvPr/>
        </p:nvSpPr>
        <p:spPr bwMode="auto">
          <a:xfrm>
            <a:off x="2792638" y="4696570"/>
            <a:ext cx="335758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</a:pPr>
            <a:r>
              <a:rPr lang="ru-RU" sz="1200" i="1" dirty="0" smtClean="0">
                <a:latin typeface="Arial" pitchFamily="34" charset="0"/>
                <a:cs typeface="Arial" pitchFamily="34" charset="0"/>
              </a:rPr>
              <a:t>Справочник структурных подразделений</a:t>
            </a:r>
            <a:endParaRPr lang="ru-RU" sz="1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11"/>
          <p:cNvSpPr txBox="1">
            <a:spLocks noChangeArrowheads="1"/>
          </p:cNvSpPr>
          <p:nvPr/>
        </p:nvSpPr>
        <p:spPr bwMode="auto">
          <a:xfrm>
            <a:off x="-140672" y="3899717"/>
            <a:ext cx="285748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</a:pPr>
            <a:r>
              <a:rPr lang="ru-RU" sz="1200" i="1" dirty="0" smtClean="0">
                <a:latin typeface="Arial" pitchFamily="34" charset="0"/>
                <a:cs typeface="Arial" pitchFamily="34" charset="0"/>
              </a:rPr>
              <a:t>Справочник для расчета платы</a:t>
            </a:r>
            <a:endParaRPr lang="ru-RU" sz="1200" i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0" name="Таблица 29"/>
          <p:cNvGraphicFramePr>
            <a:graphicFrameLocks noGrp="1"/>
          </p:cNvGraphicFramePr>
          <p:nvPr/>
        </p:nvGraphicFramePr>
        <p:xfrm>
          <a:off x="7286644" y="2116893"/>
          <a:ext cx="1643074" cy="748665"/>
        </p:xfrm>
        <a:graphic>
          <a:graphicData uri="http://schemas.openxmlformats.org/drawingml/2006/table">
            <a:tbl>
              <a:tblPr/>
              <a:tblGrid>
                <a:gridCol w="285256"/>
                <a:gridCol w="1357818"/>
              </a:tblGrid>
              <a:tr h="19050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1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Характеристика ИЗА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669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Организованный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Организованный+ГОУ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Неорганизованный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1" name="Таблица 30"/>
          <p:cNvGraphicFramePr>
            <a:graphicFrameLocks noGrp="1"/>
          </p:cNvGraphicFramePr>
          <p:nvPr/>
        </p:nvGraphicFramePr>
        <p:xfrm>
          <a:off x="2643174" y="814197"/>
          <a:ext cx="3643338" cy="1033645"/>
        </p:xfrm>
        <a:graphic>
          <a:graphicData uri="http://schemas.openxmlformats.org/drawingml/2006/table">
            <a:tbl>
              <a:tblPr/>
              <a:tblGrid>
                <a:gridCol w="182427"/>
                <a:gridCol w="3460911"/>
              </a:tblGrid>
              <a:tr h="174504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000" b="0" i="1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Методики </a:t>
                      </a:r>
                      <a:r>
                        <a:rPr lang="ru-RU" sz="1000" b="0" i="1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расчета выбросов ЗВ</a:t>
                      </a:r>
                    </a:p>
                  </a:txBody>
                  <a:tcPr marL="8725" marR="8725" marT="87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900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8725" marR="8725" marT="87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Каталог удельных выбросов загрязняющих веществ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ГТУ и ГПА.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СТО Газпром 2-3.5-039-2005</a:t>
                      </a:r>
                    </a:p>
                  </a:txBody>
                  <a:tcPr marL="8725" marR="8725" marT="87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900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8725" marR="8725" marT="87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Методика определения выбросов загрязняющих веществ в атмосферу при сжигании топлива в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котлах.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М., 1999</a:t>
                      </a:r>
                    </a:p>
                  </a:txBody>
                  <a:tcPr marL="8725" marR="8725" marT="87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629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…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725" marR="8725" marT="87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…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725" marR="8725" marT="87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2" name="TextBox 11"/>
          <p:cNvSpPr txBox="1">
            <a:spLocks noChangeArrowheads="1"/>
          </p:cNvSpPr>
          <p:nvPr/>
        </p:nvSpPr>
        <p:spPr bwMode="auto">
          <a:xfrm>
            <a:off x="2469562" y="569648"/>
            <a:ext cx="292895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</a:pPr>
            <a:r>
              <a:rPr lang="ru-RU" sz="1200" i="1" dirty="0" smtClean="0">
                <a:latin typeface="Arial" pitchFamily="34" charset="0"/>
                <a:cs typeface="Arial" pitchFamily="34" charset="0"/>
              </a:rPr>
              <a:t>Справочник расчетных методик</a:t>
            </a:r>
            <a:endParaRPr lang="ru-RU" sz="1200" i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rot="5400000">
            <a:off x="1116049" y="2141835"/>
            <a:ext cx="214314" cy="0"/>
          </a:xfrm>
          <a:prstGeom prst="line">
            <a:avLst/>
          </a:prstGeom>
          <a:ln w="190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rot="5400000">
            <a:off x="7893867" y="1803331"/>
            <a:ext cx="642942" cy="0"/>
          </a:xfrm>
          <a:prstGeom prst="line">
            <a:avLst/>
          </a:prstGeom>
          <a:ln w="190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rot="5400000">
            <a:off x="4786314" y="2276470"/>
            <a:ext cx="1000132" cy="0"/>
          </a:xfrm>
          <a:prstGeom prst="line">
            <a:avLst/>
          </a:prstGeom>
          <a:ln w="190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Соединительная линия уступом 52"/>
          <p:cNvCxnSpPr/>
          <p:nvPr/>
        </p:nvCxnSpPr>
        <p:spPr>
          <a:xfrm rot="10800000">
            <a:off x="2285984" y="1955550"/>
            <a:ext cx="2000264" cy="830508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Соединительная линия уступом 55"/>
          <p:cNvCxnSpPr>
            <a:endCxn id="19" idx="3"/>
          </p:cNvCxnSpPr>
          <p:nvPr/>
        </p:nvCxnSpPr>
        <p:spPr>
          <a:xfrm rot="10800000">
            <a:off x="5357818" y="3313644"/>
            <a:ext cx="1643074" cy="248710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Соединительная линия уступом 57"/>
          <p:cNvCxnSpPr/>
          <p:nvPr/>
        </p:nvCxnSpPr>
        <p:spPr>
          <a:xfrm rot="5400000" flipH="1" flipV="1">
            <a:off x="1928794" y="3990982"/>
            <a:ext cx="1071570" cy="357190"/>
          </a:xfrm>
          <a:prstGeom prst="bentConnector3">
            <a:avLst>
              <a:gd name="adj1" fmla="val -871"/>
            </a:avLst>
          </a:prstGeom>
          <a:ln w="19050">
            <a:solidFill>
              <a:schemeClr val="tx1"/>
            </a:solidFill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Соединительная линия уступом 60"/>
          <p:cNvCxnSpPr/>
          <p:nvPr/>
        </p:nvCxnSpPr>
        <p:spPr>
          <a:xfrm rot="16200000" flipV="1">
            <a:off x="4817272" y="3388520"/>
            <a:ext cx="2295538" cy="1785950"/>
          </a:xfrm>
          <a:prstGeom prst="bentConnector3">
            <a:avLst>
              <a:gd name="adj1" fmla="val 43872"/>
            </a:avLst>
          </a:prstGeom>
          <a:ln w="190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Соединительная линия уступом 64"/>
          <p:cNvCxnSpPr/>
          <p:nvPr/>
        </p:nvCxnSpPr>
        <p:spPr>
          <a:xfrm flipV="1">
            <a:off x="2857488" y="4000504"/>
            <a:ext cx="1428760" cy="928694"/>
          </a:xfrm>
          <a:prstGeom prst="bentConnector3">
            <a:avLst>
              <a:gd name="adj1" fmla="val -461"/>
            </a:avLst>
          </a:prstGeom>
          <a:ln w="190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Соединительная линия уступом 74"/>
          <p:cNvCxnSpPr/>
          <p:nvPr/>
        </p:nvCxnSpPr>
        <p:spPr>
          <a:xfrm rot="16200000" flipH="1">
            <a:off x="1893075" y="3098007"/>
            <a:ext cx="1143008" cy="357190"/>
          </a:xfrm>
          <a:prstGeom prst="bentConnector3">
            <a:avLst>
              <a:gd name="adj1" fmla="val 0"/>
            </a:avLst>
          </a:prstGeom>
          <a:ln w="19050">
            <a:solidFill>
              <a:schemeClr val="tx1"/>
            </a:solidFill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Соединительная линия уступом 82"/>
          <p:cNvCxnSpPr/>
          <p:nvPr/>
        </p:nvCxnSpPr>
        <p:spPr>
          <a:xfrm rot="10800000" flipV="1">
            <a:off x="5357818" y="1928802"/>
            <a:ext cx="1143008" cy="1036402"/>
          </a:xfrm>
          <a:prstGeom prst="bentConnector3">
            <a:avLst>
              <a:gd name="adj1" fmla="val 50769"/>
            </a:avLst>
          </a:prstGeom>
          <a:ln w="190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11"/>
          <p:cNvSpPr txBox="1">
            <a:spLocks noChangeArrowheads="1"/>
          </p:cNvSpPr>
          <p:nvPr/>
        </p:nvSpPr>
        <p:spPr bwMode="auto">
          <a:xfrm>
            <a:off x="3714744" y="2114869"/>
            <a:ext cx="292895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</a:pPr>
            <a:r>
              <a:rPr lang="ru-RU" sz="1200" i="1" dirty="0" smtClean="0">
                <a:latin typeface="Arial" pitchFamily="34" charset="0"/>
                <a:cs typeface="Arial" pitchFamily="34" charset="0"/>
              </a:rPr>
              <a:t>Дерево объектов</a:t>
            </a:r>
            <a:endParaRPr lang="ru-RU" sz="1200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/>
          <a:stretch>
            <a:fillRect/>
          </a:stretch>
        </p:blipFill>
        <p:spPr bwMode="auto">
          <a:xfrm>
            <a:off x="0" y="1052736"/>
            <a:ext cx="9144000" cy="439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01000" y="6357938"/>
            <a:ext cx="508000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4C6336-F2AF-4C33-BBDE-FBD7AF15E4C9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sp>
        <p:nvSpPr>
          <p:cNvPr id="29" name="Заголовок 2"/>
          <p:cNvSpPr txBox="1">
            <a:spLocks/>
          </p:cNvSpPr>
          <p:nvPr/>
        </p:nvSpPr>
        <p:spPr>
          <a:xfrm>
            <a:off x="1285788" y="103876"/>
            <a:ext cx="8001120" cy="300788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Вид главного окна модуля «Воздух»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ea typeface="+mj-ea"/>
              <a:cs typeface="Arial" pitchFamily="34" charset="0"/>
            </a:endParaRPr>
          </a:p>
        </p:txBody>
      </p:sp>
      <p:sp>
        <p:nvSpPr>
          <p:cNvPr id="8" name="Выноска 2 7"/>
          <p:cNvSpPr/>
          <p:nvPr/>
        </p:nvSpPr>
        <p:spPr>
          <a:xfrm>
            <a:off x="488752" y="692696"/>
            <a:ext cx="1590526" cy="408238"/>
          </a:xfrm>
          <a:prstGeom prst="borderCallout2">
            <a:avLst>
              <a:gd name="adj1" fmla="val 59240"/>
              <a:gd name="adj2" fmla="val -59"/>
              <a:gd name="adj3" fmla="val 119548"/>
              <a:gd name="adj4" fmla="val -9975"/>
              <a:gd name="adj5" fmla="val 120516"/>
              <a:gd name="adj6" fmla="val -30024"/>
            </a:avLst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361950" algn="l"/>
              </a:tabLst>
            </a:pPr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версии</a:t>
            </a:r>
          </a:p>
          <a:p>
            <a:pPr algn="ctr">
              <a:tabLst>
                <a:tab pos="361950" algn="l"/>
              </a:tabLst>
            </a:pPr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ПМ «ВОЗДУХ»</a:t>
            </a:r>
            <a:endParaRPr lang="ru-RU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878634" y="1143796"/>
            <a:ext cx="626642" cy="216024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Выноска 2 11"/>
          <p:cNvSpPr/>
          <p:nvPr/>
        </p:nvSpPr>
        <p:spPr>
          <a:xfrm>
            <a:off x="4418458" y="783756"/>
            <a:ext cx="1944216" cy="216024"/>
          </a:xfrm>
          <a:prstGeom prst="borderCallout2">
            <a:avLst>
              <a:gd name="adj1" fmla="val 100027"/>
              <a:gd name="adj2" fmla="val 91862"/>
              <a:gd name="adj3" fmla="val 164549"/>
              <a:gd name="adj4" fmla="val 102116"/>
              <a:gd name="adj5" fmla="val 224934"/>
              <a:gd name="adj6" fmla="val 126536"/>
            </a:avLst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пользователе</a:t>
            </a:r>
            <a:endParaRPr lang="ru-RU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8281260" y="1172936"/>
            <a:ext cx="722235" cy="144017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Выноска 2 13"/>
          <p:cNvSpPr/>
          <p:nvPr/>
        </p:nvSpPr>
        <p:spPr>
          <a:xfrm>
            <a:off x="6190643" y="1456206"/>
            <a:ext cx="2808312" cy="216024"/>
          </a:xfrm>
          <a:prstGeom prst="borderCallout2">
            <a:avLst>
              <a:gd name="adj1" fmla="val -650"/>
              <a:gd name="adj2" fmla="val 90360"/>
              <a:gd name="adj3" fmla="val -23577"/>
              <a:gd name="adj4" fmla="val 94760"/>
              <a:gd name="adj5" fmla="val -66075"/>
              <a:gd name="adj6" fmla="val 95062"/>
            </a:avLst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Переход в раздел администрирования</a:t>
            </a:r>
            <a:endParaRPr lang="ru-RU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099349" y="1670075"/>
            <a:ext cx="2073943" cy="139253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Выноска 2 15"/>
          <p:cNvSpPr/>
          <p:nvPr/>
        </p:nvSpPr>
        <p:spPr>
          <a:xfrm>
            <a:off x="3597229" y="1191989"/>
            <a:ext cx="1944216" cy="360040"/>
          </a:xfrm>
          <a:prstGeom prst="borderCallout2">
            <a:avLst>
              <a:gd name="adj1" fmla="val 100673"/>
              <a:gd name="adj2" fmla="val 55185"/>
              <a:gd name="adj3" fmla="val 131803"/>
              <a:gd name="adj4" fmla="val 48026"/>
              <a:gd name="adj5" fmla="val 147860"/>
              <a:gd name="adj6" fmla="val 29231"/>
            </a:avLst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Закладки главного окна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ПМ «ВОЗДУХ»</a:t>
            </a:r>
            <a:endParaRPr lang="ru-RU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147543" y="1878269"/>
            <a:ext cx="1718666" cy="168290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Выноска 2 19"/>
          <p:cNvSpPr/>
          <p:nvPr/>
        </p:nvSpPr>
        <p:spPr>
          <a:xfrm>
            <a:off x="4552948" y="1827465"/>
            <a:ext cx="1800200" cy="216024"/>
          </a:xfrm>
          <a:prstGeom prst="borderCallout2">
            <a:avLst>
              <a:gd name="adj1" fmla="val 53583"/>
              <a:gd name="adj2" fmla="val 331"/>
              <a:gd name="adj3" fmla="val 88197"/>
              <a:gd name="adj4" fmla="val -8548"/>
              <a:gd name="adj5" fmla="val 57384"/>
              <a:gd name="adj6" fmla="val -37999"/>
            </a:avLst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Элементы управления</a:t>
            </a:r>
            <a:endParaRPr lang="ru-RU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2109438" y="2132856"/>
            <a:ext cx="7034561" cy="2905824"/>
          </a:xfrm>
          <a:prstGeom prst="roundRect">
            <a:avLst>
              <a:gd name="adj" fmla="val 6997"/>
            </a:avLst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Выноска 2 21"/>
          <p:cNvSpPr/>
          <p:nvPr/>
        </p:nvSpPr>
        <p:spPr>
          <a:xfrm>
            <a:off x="5868144" y="5517232"/>
            <a:ext cx="2771800" cy="216024"/>
          </a:xfrm>
          <a:prstGeom prst="borderCallout2">
            <a:avLst>
              <a:gd name="adj1" fmla="val 53583"/>
              <a:gd name="adj2" fmla="val 331"/>
              <a:gd name="adj3" fmla="val 36388"/>
              <a:gd name="adj4" fmla="val -9209"/>
              <a:gd name="adj5" fmla="val -223042"/>
              <a:gd name="adj6" fmla="val -26957"/>
            </a:avLst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Основное рабочее пространство</a:t>
            </a:r>
            <a:endParaRPr lang="ru-RU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Выноска 2 24"/>
          <p:cNvSpPr/>
          <p:nvPr/>
        </p:nvSpPr>
        <p:spPr>
          <a:xfrm>
            <a:off x="2339752" y="5517232"/>
            <a:ext cx="1512168" cy="216024"/>
          </a:xfrm>
          <a:prstGeom prst="borderCallout2">
            <a:avLst>
              <a:gd name="adj1" fmla="val 53583"/>
              <a:gd name="adj2" fmla="val 331"/>
              <a:gd name="adj3" fmla="val 36388"/>
              <a:gd name="adj4" fmla="val -9209"/>
              <a:gd name="adj5" fmla="val -130742"/>
              <a:gd name="adj6" fmla="val -24131"/>
            </a:avLst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Дерево объектов</a:t>
            </a:r>
            <a:endParaRPr lang="ru-RU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0" y="1628800"/>
            <a:ext cx="2051720" cy="3619450"/>
          </a:xfrm>
          <a:prstGeom prst="roundRect">
            <a:avLst>
              <a:gd name="adj" fmla="val 6306"/>
            </a:avLst>
          </a:prstGeom>
          <a:noFill/>
          <a:ln w="12700">
            <a:solidFill>
              <a:srgbClr val="C0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7916456" y="1172936"/>
            <a:ext cx="360040" cy="144016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Выноска 2 25"/>
          <p:cNvSpPr/>
          <p:nvPr/>
        </p:nvSpPr>
        <p:spPr>
          <a:xfrm>
            <a:off x="6632217" y="520102"/>
            <a:ext cx="2376264" cy="350514"/>
          </a:xfrm>
          <a:prstGeom prst="borderCallout2">
            <a:avLst>
              <a:gd name="adj1" fmla="val 100565"/>
              <a:gd name="adj2" fmla="val 65606"/>
              <a:gd name="adj3" fmla="val 140674"/>
              <a:gd name="adj4" fmla="val 68986"/>
              <a:gd name="adj5" fmla="val 185755"/>
              <a:gd name="adj6" fmla="val 63486"/>
            </a:avLst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Переход в раздел 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формирования отчетных форм</a:t>
            </a:r>
            <a:endParaRPr lang="ru-RU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3" grpId="0" animBg="1"/>
      <p:bldP spid="14" grpId="0" animBg="1"/>
      <p:bldP spid="16" grpId="0" animBg="1"/>
      <p:bldP spid="19" grpId="0" animBg="1"/>
      <p:bldP spid="20" grpId="0" animBg="1"/>
      <p:bldP spid="21" grpId="0" animBg="1"/>
      <p:bldP spid="22" grpId="0" animBg="1"/>
      <p:bldP spid="24" grpId="0" animBg="1"/>
      <p:bldP spid="23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343" y="769648"/>
            <a:ext cx="8302129" cy="517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2"/>
          <p:cNvSpPr>
            <a:spLocks noGrp="1"/>
          </p:cNvSpPr>
          <p:nvPr>
            <p:ph type="title"/>
          </p:nvPr>
        </p:nvSpPr>
        <p:spPr>
          <a:xfrm>
            <a:off x="1285852" y="70024"/>
            <a:ext cx="7715304" cy="334640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cs typeface="Arial" pitchFamily="34" charset="0"/>
              </a:rPr>
              <a:t>Дерево объектов Модуля «Воздух»</a:t>
            </a:r>
            <a:endParaRPr lang="ru-RU" sz="1800" cap="all" dirty="0">
              <a:ln w="0"/>
              <a:solidFill>
                <a:schemeClr val="accent1">
                  <a:tint val="75000"/>
                  <a:shade val="75000"/>
                  <a:satMod val="170000"/>
                </a:schemeClr>
              </a:solidFill>
              <a:effectLst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45F2F7-2E5C-4ABF-8A4C-0A51F8E541FB}" type="slidenum">
              <a:rPr lang="ru-RU" smtClean="0"/>
              <a:pPr>
                <a:defRPr/>
              </a:pPr>
              <a:t>7</a:t>
            </a:fld>
            <a:endParaRPr lang="ru-RU" dirty="0"/>
          </a:p>
        </p:txBody>
      </p:sp>
      <p:pic>
        <p:nvPicPr>
          <p:cNvPr id="2054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Номер слайда 6"/>
          <p:cNvSpPr txBox="1">
            <a:spLocks/>
          </p:cNvSpPr>
          <p:nvPr/>
        </p:nvSpPr>
        <p:spPr bwMode="auto">
          <a:xfrm>
            <a:off x="8072438" y="6357938"/>
            <a:ext cx="436562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F9B077D1-2524-4FA7-915E-E7791A607792}" type="slidenum">
              <a:rPr lang="ru-RU" sz="1400" b="1">
                <a:solidFill>
                  <a:schemeClr val="bg1"/>
                </a:solidFill>
                <a:latin typeface="+mn-lt"/>
              </a:rPr>
              <a:pPr algn="r">
                <a:defRPr/>
              </a:pPr>
              <a:t>7</a:t>
            </a:fld>
            <a:endParaRPr lang="ru-RU" sz="14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056" name="TextBox 8"/>
          <p:cNvSpPr txBox="1">
            <a:spLocks noChangeArrowheads="1"/>
          </p:cNvSpPr>
          <p:nvPr/>
        </p:nvSpPr>
        <p:spPr bwMode="auto">
          <a:xfrm>
            <a:off x="-71470" y="428604"/>
            <a:ext cx="55801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algn="just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b="1" dirty="0">
                <a:latin typeface="Arial" pitchFamily="34" charset="0"/>
                <a:cs typeface="Arial" pitchFamily="34" charset="0"/>
              </a:rPr>
              <a:t>Возможность пользовательского </a:t>
            </a: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конструирования (настройки) структуры источников выделений и загрязнений атмосферы на основе результатов инвентаризации: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5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-1" y="980728"/>
            <a:ext cx="9139145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2"/>
          <p:cNvSpPr txBox="1">
            <a:spLocks/>
          </p:cNvSpPr>
          <p:nvPr/>
        </p:nvSpPr>
        <p:spPr>
          <a:xfrm>
            <a:off x="1278682" y="43433"/>
            <a:ext cx="8001120" cy="40466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Пример проведения расчета параметров выбросов ЗВ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ea typeface="+mj-ea"/>
              <a:cs typeface="Arial" pitchFamily="34" charset="0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28385" y="6357938"/>
            <a:ext cx="480616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C402D5-F8A2-4F43-BB71-A60CF3B1317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 flipV="1">
            <a:off x="2123728" y="1916832"/>
            <a:ext cx="144016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2924944"/>
            <a:ext cx="3192901" cy="178576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cxnSp>
        <p:nvCxnSpPr>
          <p:cNvPr id="21" name="Прямая со стрелкой 20"/>
          <p:cNvCxnSpPr/>
          <p:nvPr/>
        </p:nvCxnSpPr>
        <p:spPr>
          <a:xfrm flipV="1">
            <a:off x="3275856" y="4293096"/>
            <a:ext cx="144016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2443113"/>
            <a:ext cx="3744416" cy="121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1" name="Прямая со стрелкой 30"/>
          <p:cNvCxnSpPr/>
          <p:nvPr/>
        </p:nvCxnSpPr>
        <p:spPr>
          <a:xfrm flipV="1">
            <a:off x="107504" y="3429000"/>
            <a:ext cx="144016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3429000"/>
            <a:ext cx="781050" cy="2476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33" name="Прямоугольник 32"/>
          <p:cNvSpPr/>
          <p:nvPr/>
        </p:nvSpPr>
        <p:spPr>
          <a:xfrm>
            <a:off x="680393" y="3560557"/>
            <a:ext cx="788400" cy="115200"/>
          </a:xfrm>
          <a:prstGeom prst="rect">
            <a:avLst/>
          </a:prstGeom>
          <a:solidFill>
            <a:schemeClr val="accent2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43808" y="1916832"/>
            <a:ext cx="4247555" cy="3155556"/>
          </a:xfrm>
          <a:prstGeom prst="rect">
            <a:avLst/>
          </a:prstGeom>
          <a:noFill/>
          <a:ln w="9525">
            <a:solidFill>
              <a:srgbClr val="00AEEF"/>
            </a:solidFill>
            <a:miter lim="800000"/>
            <a:headEnd/>
            <a:tailEnd/>
          </a:ln>
        </p:spPr>
      </p:pic>
      <p:cxnSp>
        <p:nvCxnSpPr>
          <p:cNvPr id="54" name="Прямая со стрелкой 53"/>
          <p:cNvCxnSpPr/>
          <p:nvPr/>
        </p:nvCxnSpPr>
        <p:spPr>
          <a:xfrm flipV="1">
            <a:off x="2987824" y="4653136"/>
            <a:ext cx="144016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27784" y="2276872"/>
            <a:ext cx="5308491" cy="2077021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cxnSp>
        <p:nvCxnSpPr>
          <p:cNvPr id="19" name="Прямая со стрелкой 18"/>
          <p:cNvCxnSpPr/>
          <p:nvPr/>
        </p:nvCxnSpPr>
        <p:spPr>
          <a:xfrm flipV="1">
            <a:off x="2715032" y="4061832"/>
            <a:ext cx="144016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980728"/>
            <a:ext cx="9144000" cy="441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1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8"/>
                                            </p:cond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0728"/>
            <a:ext cx="9144000" cy="441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2"/>
          <p:cNvSpPr txBox="1">
            <a:spLocks/>
          </p:cNvSpPr>
          <p:nvPr/>
        </p:nvSpPr>
        <p:spPr>
          <a:xfrm>
            <a:off x="1278682" y="43433"/>
            <a:ext cx="7865318" cy="40466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1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первичная учетная документация в области охраны окружающей среды при выбросе вредных (загрязняющих) веществ в атмосферный воздух. ПОД-1 </a:t>
            </a:r>
            <a:endParaRPr lang="ru-RU" sz="1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ea typeface="+mj-ea"/>
              <a:cs typeface="Arial" pitchFamily="34" charset="0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28385" y="6357938"/>
            <a:ext cx="480616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C402D5-F8A2-4F43-BB71-A60CF3B1317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319727">
            <a:off x="385844" y="1174299"/>
            <a:ext cx="3197415" cy="519762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1248">
            <a:off x="1328598" y="1983555"/>
            <a:ext cx="7700775" cy="433729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cxnSp>
        <p:nvCxnSpPr>
          <p:cNvPr id="9" name="Прямая со стрелкой 8"/>
          <p:cNvCxnSpPr/>
          <p:nvPr/>
        </p:nvCxnSpPr>
        <p:spPr>
          <a:xfrm flipH="1">
            <a:off x="3491880" y="1484784"/>
            <a:ext cx="144016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72438" y="6357938"/>
            <a:ext cx="436562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AFF0275-9806-470C-8853-188C773CC525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sp>
        <p:nvSpPr>
          <p:cNvPr id="31754" name="Rectangle 5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dirty="0"/>
          </a:p>
        </p:txBody>
      </p:sp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-8792" y="490148"/>
            <a:ext cx="90011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hangingPunct="0"/>
            <a:r>
              <a:rPr lang="ru-RU" sz="1400" dirty="0" smtClean="0"/>
              <a:t>Методика расчета параметров выбросов и валовых выбросов вредных веществ от факельных установок сжигания углеводородных смесей. РВД Газпром 39-1.13-034-2001, М., 1996</a:t>
            </a:r>
            <a:endParaRPr lang="ru-RU" sz="1400" dirty="0"/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sp>
        <p:nvSpPr>
          <p:cNvPr id="13" name="Заголовок 2"/>
          <p:cNvSpPr>
            <a:spLocks noGrp="1"/>
          </p:cNvSpPr>
          <p:nvPr>
            <p:ph type="title"/>
          </p:nvPr>
        </p:nvSpPr>
        <p:spPr>
          <a:xfrm>
            <a:off x="1259632" y="-24"/>
            <a:ext cx="8001120" cy="620142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cs typeface="Arial" pitchFamily="34" charset="0"/>
              </a:rPr>
              <a:t>Примеры реализованных алгоритмов для расчета объемов выбросов ЗВ</a:t>
            </a: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37891" name="Object 3"/>
          <p:cNvGraphicFramePr>
            <a:graphicFrameLocks noChangeAspect="1"/>
          </p:cNvGraphicFramePr>
          <p:nvPr/>
        </p:nvGraphicFramePr>
        <p:xfrm>
          <a:off x="71406" y="1000306"/>
          <a:ext cx="9072594" cy="5929156"/>
        </p:xfrm>
        <a:graphic>
          <a:graphicData uri="http://schemas.openxmlformats.org/presentationml/2006/ole">
            <p:oleObj spid="_x0000_s37891" name="Visio" r:id="rId6" imgW="10618656" imgH="7657740" progId="Visio.Drawing.11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59632" y="-24"/>
            <a:ext cx="8001120" cy="620142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cs typeface="Arial" pitchFamily="34" charset="0"/>
              </a:rPr>
              <a:t>Примеры реализованных алгоритмов для расчета объемов выбросов ЗВ</a:t>
            </a:r>
          </a:p>
        </p:txBody>
      </p:sp>
      <p:pic>
        <p:nvPicPr>
          <p:cNvPr id="3174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72438" y="6357938"/>
            <a:ext cx="436562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AFF0275-9806-470C-8853-188C773CC525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sp>
        <p:nvSpPr>
          <p:cNvPr id="31754" name="Rectangle 5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dirty="0"/>
          </a:p>
        </p:txBody>
      </p:sp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34817" name="Object 1"/>
          <p:cNvGraphicFramePr>
            <a:graphicFrameLocks noChangeAspect="1"/>
          </p:cNvGraphicFramePr>
          <p:nvPr/>
        </p:nvGraphicFramePr>
        <p:xfrm>
          <a:off x="571472" y="857232"/>
          <a:ext cx="7917816" cy="5715039"/>
        </p:xfrm>
        <a:graphic>
          <a:graphicData uri="http://schemas.openxmlformats.org/presentationml/2006/ole">
            <p:oleObj spid="_x0000_s34817" name="Visio" r:id="rId6" imgW="10492774" imgH="7580790" progId="Visio.Drawing.11">
              <p:embed/>
            </p:oleObj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0" y="500042"/>
            <a:ext cx="90011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Методические указания по определению выбросов загрязняющих веществ в атмосферу из резервуаров. Новополоцк, 1997 </a:t>
            </a:r>
            <a:endParaRPr lang="ru-RU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72438" y="6357938"/>
            <a:ext cx="436562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AFF0275-9806-470C-8853-188C773CC525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sp>
        <p:nvSpPr>
          <p:cNvPr id="31754" name="Rectangle 5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dirty="0"/>
          </a:p>
        </p:txBody>
      </p:sp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-8792" y="548326"/>
            <a:ext cx="90011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hangingPunct="0"/>
            <a:r>
              <a:rPr lang="ru-RU" sz="1400" dirty="0" smtClean="0"/>
              <a:t>Методика определения выбросов загрязняющих веществ в атмосферу при сжигании топлива в котлах производительностью менее 30 тонн пара в час или менее 20 Гкал в час. М., 1999</a:t>
            </a:r>
            <a:endParaRPr lang="ru-RU" sz="1400" dirty="0"/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35843" name="Object 3"/>
          <p:cNvGraphicFramePr>
            <a:graphicFrameLocks noChangeAspect="1"/>
          </p:cNvGraphicFramePr>
          <p:nvPr/>
        </p:nvGraphicFramePr>
        <p:xfrm>
          <a:off x="53152" y="1008900"/>
          <a:ext cx="9010650" cy="5277620"/>
        </p:xfrm>
        <a:graphic>
          <a:graphicData uri="http://schemas.openxmlformats.org/presentationml/2006/ole">
            <p:oleObj spid="_x0000_s35843" name="Visio" r:id="rId6" imgW="9853639" imgH="5551740" progId="Visio.Drawing.11">
              <p:embed/>
            </p:oleObj>
          </a:graphicData>
        </a:graphic>
      </p:graphicFrame>
      <p:sp>
        <p:nvSpPr>
          <p:cNvPr id="13" name="Заголовок 2"/>
          <p:cNvSpPr>
            <a:spLocks noGrp="1"/>
          </p:cNvSpPr>
          <p:nvPr>
            <p:ph type="title"/>
          </p:nvPr>
        </p:nvSpPr>
        <p:spPr>
          <a:xfrm>
            <a:off x="1259632" y="-24"/>
            <a:ext cx="8001120" cy="620142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cs typeface="Arial" pitchFamily="34" charset="0"/>
              </a:rPr>
              <a:t>Примеры реализованных алгоритмов для расчета объемов выбросов ЗВ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59632" y="546"/>
            <a:ext cx="7861006" cy="620142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14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cs typeface="Arial" pitchFamily="34" charset="0"/>
              </a:rPr>
              <a:t>Программные инструменты анализа текущих (оперативных) и статистических экологических показателей</a:t>
            </a:r>
          </a:p>
        </p:txBody>
      </p:sp>
      <p:pic>
        <p:nvPicPr>
          <p:cNvPr id="3277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72438" y="6357938"/>
            <a:ext cx="436562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098B5D1-1462-42C6-8BE5-C6300AA9D05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sp>
        <p:nvSpPr>
          <p:cNvPr id="32774" name="Rectangle 5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052736"/>
            <a:ext cx="4077320" cy="269217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836712"/>
            <a:ext cx="3009190" cy="159278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2276872"/>
            <a:ext cx="3799248" cy="200253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67744" y="4119874"/>
            <a:ext cx="4176464" cy="238036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78675" y="4281488"/>
            <a:ext cx="1500188" cy="993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324" name="Picture 3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49863" y="4924425"/>
            <a:ext cx="3143250" cy="665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313" name="Picture 2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64425" y="3067050"/>
            <a:ext cx="1357313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3797" name="Picture 22" descr="http://nauka21vek.ru/wp-content/uploads/2010/12/inet4-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92988" y="10668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Прямая соединительная линия 16"/>
          <p:cNvCxnSpPr/>
          <p:nvPr/>
        </p:nvCxnSpPr>
        <p:spPr>
          <a:xfrm flipV="1">
            <a:off x="6321425" y="2482850"/>
            <a:ext cx="428625" cy="369888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5892800" y="2424113"/>
            <a:ext cx="857250" cy="58737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flipV="1">
            <a:off x="5678488" y="2482850"/>
            <a:ext cx="1071562" cy="29845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7750175" y="2482850"/>
            <a:ext cx="357188" cy="369888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7750175" y="2482850"/>
            <a:ext cx="714375" cy="29845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7750175" y="2482850"/>
            <a:ext cx="928688" cy="84138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804" name="Picture 12" descr="http://justforlulz.net/wp-content/uploads/browser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78488" y="1138238"/>
            <a:ext cx="1285875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59632" y="-12144"/>
            <a:ext cx="7715304" cy="488816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cs typeface="Arial" pitchFamily="34" charset="0"/>
              </a:rPr>
              <a:t>Ключевые возможности модуля «Воздух»</a:t>
            </a:r>
            <a:endParaRPr lang="ru-RU" sz="1800" cap="all" dirty="0">
              <a:ln w="0"/>
              <a:solidFill>
                <a:schemeClr val="accent1">
                  <a:tint val="75000"/>
                  <a:shade val="75000"/>
                  <a:satMod val="170000"/>
                </a:schemeClr>
              </a:solidFill>
              <a:effectLst/>
              <a:cs typeface="Arial" pitchFamily="34" charset="0"/>
            </a:endParaRPr>
          </a:p>
        </p:txBody>
      </p:sp>
      <p:pic>
        <p:nvPicPr>
          <p:cNvPr id="33806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одержимое 1"/>
          <p:cNvSpPr>
            <a:spLocks noGrp="1"/>
          </p:cNvSpPr>
          <p:nvPr>
            <p:ph idx="1"/>
          </p:nvPr>
        </p:nvSpPr>
        <p:spPr>
          <a:xfrm>
            <a:off x="214313" y="1071563"/>
            <a:ext cx="4789487" cy="4929187"/>
          </a:xfrm>
        </p:spPr>
        <p:txBody>
          <a:bodyPr>
            <a:noAutofit/>
          </a:bodyPr>
          <a:lstStyle/>
          <a:p>
            <a:pPr marL="365760" indent="-256032" eaLnBrk="1" fontAlgn="auto">
              <a:spcAft>
                <a:spcPts val="0"/>
              </a:spcAft>
              <a:buSzPct val="75000"/>
              <a:buFont typeface="Wingdings 3" pitchFamily="18" charset="2"/>
              <a:buNone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algn="just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Доступ к системе на основе </a:t>
            </a:r>
            <a:r>
              <a:rPr lang="en-US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web-</a:t>
            </a: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технологий, через любой интернет-браузер</a:t>
            </a:r>
          </a:p>
          <a:p>
            <a:pPr marL="365760" indent="-256032" eaLnBrk="1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eaLnBrk="1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algn="just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Возможность коллективной одновременной работы большого количества территориально распределенных пользователей </a:t>
            </a:r>
          </a:p>
          <a:p>
            <a:pPr marL="365760" indent="-256032" eaLnBrk="1" fontAlgn="auto">
              <a:spcAft>
                <a:spcPts val="0"/>
              </a:spcAft>
              <a:buSzPct val="75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eaLnBrk="1" fontAlgn="auto">
              <a:spcAft>
                <a:spcPts val="0"/>
              </a:spcAft>
              <a:buSzPct val="75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algn="just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Масштабируемость системы под любые организационные структуры, проекты, объекты</a:t>
            </a:r>
          </a:p>
          <a:p>
            <a:pPr marL="365760" indent="-256032" eaLnBrk="1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eaLnBrk="1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algn="just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Аналитическая обработка информации и представление ее в виде схем, диаграмм, гистограмм, таблиц. Конвертирование полученных данных в различные форматы (</a:t>
            </a:r>
            <a:r>
              <a:rPr lang="en-US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xls</a:t>
            </a: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,</a:t>
            </a:r>
            <a:r>
              <a:rPr lang="en-US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doc</a:t>
            </a: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,</a:t>
            </a:r>
            <a:r>
              <a:rPr lang="en-US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pdf</a:t>
            </a: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)</a:t>
            </a:r>
            <a:endParaRPr lang="ru-RU" sz="1300" b="1" dirty="0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33808" name="Picture 14" descr="http://www.mosinternet.com/img/common/Image/krasnodar/user-group-icon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64175" y="2281238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9" name="Picture 16" descr="http://total-bi.com/wp-content/uploads/2012/01/users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035925" y="2281238"/>
            <a:ext cx="928688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10" name="Picture 18" descr="http://faqman.ru/wp-content/uploads/2009/02/5335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750050" y="2138363"/>
            <a:ext cx="1000125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11" name="Picture 24" descr="http://zapravka-kazan.ru/services/network/images/obsluzhivanie-setej1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696075" y="2138363"/>
            <a:ext cx="10572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7" name="Прямая соединительная линия 36"/>
          <p:cNvCxnSpPr/>
          <p:nvPr/>
        </p:nvCxnSpPr>
        <p:spPr>
          <a:xfrm rot="5400000" flipH="1" flipV="1">
            <a:off x="6473825" y="2433638"/>
            <a:ext cx="231775" cy="160655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 rot="5400000" flipH="1" flipV="1">
            <a:off x="7107238" y="3067050"/>
            <a:ext cx="214312" cy="357188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814" name="Picture 31" descr="http://www.stplan.ru/articles/practice/pictures/img04.gi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106988" y="3352800"/>
            <a:ext cx="1357312" cy="83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15" name="Picture 33" descr="http://citforum.ru/pictures/it/backoffice/image64.gi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535738" y="3352800"/>
            <a:ext cx="1000125" cy="65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14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156325" y="4437063"/>
            <a:ext cx="1584325" cy="917575"/>
          </a:xfrm>
          <a:prstGeom prst="rect">
            <a:avLst/>
          </a:prstGeom>
          <a:ln w="28575">
            <a:noFill/>
            <a:headEnd/>
            <a:tailEnd/>
          </a:ln>
          <a:effec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28385" y="6357938"/>
            <a:ext cx="480616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C402D5-F8A2-4F43-BB71-A60CF3B1317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59632" y="-142900"/>
            <a:ext cx="8001120" cy="785794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  <a:t>Резюме</a:t>
            </a:r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TextBox 43"/>
          <p:cNvSpPr txBox="1">
            <a:spLocks noChangeArrowheads="1"/>
          </p:cNvSpPr>
          <p:nvPr/>
        </p:nvSpPr>
        <p:spPr bwMode="auto">
          <a:xfrm>
            <a:off x="500063" y="1076325"/>
            <a:ext cx="83581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endParaRPr lang="ru-RU" sz="1400" b="1" dirty="0"/>
          </a:p>
        </p:txBody>
      </p:sp>
      <p:sp>
        <p:nvSpPr>
          <p:cNvPr id="23557" name="TextBox 46"/>
          <p:cNvSpPr txBox="1">
            <a:spLocks noChangeArrowheads="1"/>
          </p:cNvSpPr>
          <p:nvPr/>
        </p:nvSpPr>
        <p:spPr bwMode="auto">
          <a:xfrm>
            <a:off x="492125" y="4429125"/>
            <a:ext cx="82867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indent="-255588" algn="just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b="1" dirty="0"/>
              <a:t>Разрабатываемые ИАС УООС имеют гибкие инструменты настройки и администрирования, что позволяет Заказчику (пользователю) свободно модифицировать систему с учетом изменяющейся организационной структуры, количества и видов контролируемых показателей.</a:t>
            </a:r>
          </a:p>
        </p:txBody>
      </p:sp>
      <p:sp>
        <p:nvSpPr>
          <p:cNvPr id="23558" name="TextBox 10"/>
          <p:cNvSpPr txBox="1">
            <a:spLocks noChangeArrowheads="1"/>
          </p:cNvSpPr>
          <p:nvPr/>
        </p:nvSpPr>
        <p:spPr bwMode="auto">
          <a:xfrm>
            <a:off x="492125" y="1928813"/>
            <a:ext cx="828675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indent="-255588" algn="just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b="1" dirty="0"/>
              <a:t>В комплекс работ по созданию ИАС УООС под ключ входит обследование объекта автоматизации, выявление специфических задач, настройка компонентов и баз данных ИАС, тестирование и ввод системы в эксплуатацию, разработка комплекта эксплуатационной документации, обучение пользователей. </a:t>
            </a:r>
          </a:p>
        </p:txBody>
      </p:sp>
      <p:sp>
        <p:nvSpPr>
          <p:cNvPr id="23561" name="TextBox 11"/>
          <p:cNvSpPr txBox="1">
            <a:spLocks noChangeArrowheads="1"/>
          </p:cNvSpPr>
          <p:nvPr/>
        </p:nvSpPr>
        <p:spPr bwMode="auto">
          <a:xfrm>
            <a:off x="492125" y="3143250"/>
            <a:ext cx="8286750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indent="-255588" algn="just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b="1" dirty="0"/>
              <a:t>В работе используются проприетарные технологии разработки программного обеспечения,  хранения и обработки данных (Microsoft .NET, MS SQL Server и.т.д.), а также компоненты и инструментарии со "свободными" (OpenSource) лицензиями - Linux, Java, Tomcat, MySQL , что обеспечивает инвариантность подходов к разработке ИАС УООС</a:t>
            </a:r>
          </a:p>
        </p:txBody>
      </p:sp>
      <p:sp>
        <p:nvSpPr>
          <p:cNvPr id="23562" name="TextBox 14"/>
          <p:cNvSpPr txBox="1">
            <a:spLocks noChangeArrowheads="1"/>
          </p:cNvSpPr>
          <p:nvPr/>
        </p:nvSpPr>
        <p:spPr bwMode="auto">
          <a:xfrm>
            <a:off x="492125" y="642938"/>
            <a:ext cx="8286750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indent="-255588" algn="just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b="1" dirty="0"/>
              <a:t>Внедрение ИАС УООС как элемента системы управления природоохранной деятельностью предприятия направлено на автоматизацию трудоемких процедур подготовки отчетности и создание единого информационного пространства, обеспечивающего совместную работу сотрудников предприятия, вовлеченных в процесс охраны окружающей среды.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28385" y="6357938"/>
            <a:ext cx="480616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C402D5-F8A2-4F43-BB71-A60CF3B1317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70"/>
          <p:cNvSpPr>
            <a:spLocks noChangeArrowheads="1"/>
          </p:cNvSpPr>
          <p:nvPr/>
        </p:nvSpPr>
        <p:spPr bwMode="auto">
          <a:xfrm>
            <a:off x="1535113" y="3181350"/>
            <a:ext cx="607377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eaLnBrk="0" fontAlgn="auto" hangingPunct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4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3481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285750"/>
            <a:ext cx="2428875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2"/>
          <p:cNvSpPr txBox="1">
            <a:spLocks/>
          </p:cNvSpPr>
          <p:nvPr/>
        </p:nvSpPr>
        <p:spPr>
          <a:xfrm>
            <a:off x="2339752" y="2852936"/>
            <a:ext cx="5857916" cy="1285884"/>
          </a:xfrm>
          <a:prstGeom prst="rect">
            <a:avLst/>
          </a:prstGeo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8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Спасибо за внимание!</a:t>
            </a:r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34821" name="Прямоугольник 4"/>
          <p:cNvSpPr>
            <a:spLocks noChangeArrowheads="1"/>
          </p:cNvSpPr>
          <p:nvPr/>
        </p:nvSpPr>
        <p:spPr bwMode="auto">
          <a:xfrm>
            <a:off x="3419475" y="6021388"/>
            <a:ext cx="5473700" cy="36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</a:rPr>
              <a:t>Адрес нашего сайта: </a:t>
            </a:r>
            <a:r>
              <a:rPr lang="en-US" sz="2200" b="1" u="sng" dirty="0">
                <a:solidFill>
                  <a:srgbClr val="002060"/>
                </a:solidFill>
                <a:latin typeface="Times New Roman" pitchFamily="18" charset="0"/>
              </a:rPr>
              <a:t>http://www.diem.ru</a:t>
            </a:r>
            <a:endParaRPr lang="ru-RU" sz="2200" b="1" u="sng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28385" y="6357938"/>
            <a:ext cx="480616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C402D5-F8A2-4F43-BB71-A60CF3B1317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Нечеухин К_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AEE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00AEEF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2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Нечеухин К_1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00AEE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00AEEF"/>
    </a:folHlink>
  </a:clrScheme>
</a:themeOverride>
</file>

<file path=ppt/theme/themeOverride2.xml><?xml version="1.0" encoding="utf-8"?>
<a:themeOverride xmlns:a="http://schemas.openxmlformats.org/drawingml/2006/main">
  <a:clrScheme name="Нечеухин К_1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00AEE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00AEEF"/>
    </a:folHlink>
  </a:clrScheme>
</a:themeOverride>
</file>

<file path=ppt/theme/themeOverride3.xml><?xml version="1.0" encoding="utf-8"?>
<a:themeOverride xmlns:a="http://schemas.openxmlformats.org/drawingml/2006/main">
  <a:clrScheme name="Нечеухин К_1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00AEE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00AEEF"/>
    </a:folHlink>
  </a:clrScheme>
</a:themeOverride>
</file>

<file path=ppt/theme/themeOverride4.xml><?xml version="1.0" encoding="utf-8"?>
<a:themeOverride xmlns:a="http://schemas.openxmlformats.org/drawingml/2006/main">
  <a:clrScheme name="Нечеухин К_1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00AEE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00AEE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10953</TotalTime>
  <Words>1108</Words>
  <Application>Microsoft Office PowerPoint</Application>
  <PresentationFormat>Экран (4:3)</PresentationFormat>
  <Paragraphs>216</Paragraphs>
  <Slides>16</Slides>
  <Notes>13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Открытая</vt:lpstr>
      <vt:lpstr>Visio</vt:lpstr>
      <vt:lpstr>Слайд 1</vt:lpstr>
      <vt:lpstr>Задачи Программного Модуля «Воздух» ИАС УООС</vt:lpstr>
      <vt:lpstr>Слайд 3</vt:lpstr>
      <vt:lpstr>Методическое обеспечение модуля «Воздух»</vt:lpstr>
      <vt:lpstr>Структура основных программных справочников</vt:lpstr>
      <vt:lpstr>Слайд 6</vt:lpstr>
      <vt:lpstr>Дерево объектов Модуля «Воздух»</vt:lpstr>
      <vt:lpstr>Слайд 8</vt:lpstr>
      <vt:lpstr>Слайд 9</vt:lpstr>
      <vt:lpstr>Примеры реализованных алгоритмов для расчета объемов выбросов ЗВ</vt:lpstr>
      <vt:lpstr>Примеры реализованных алгоритмов для расчета объемов выбросов ЗВ</vt:lpstr>
      <vt:lpstr>Примеры реализованных алгоритмов для расчета объемов выбросов ЗВ</vt:lpstr>
      <vt:lpstr>Программные инструменты анализа текущих (оперативных) и статистических экологических показателей</vt:lpstr>
      <vt:lpstr>Ключевые возможности модуля «Воздух»</vt:lpstr>
      <vt:lpstr>Резюме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Vladlena E. Melnik</dc:creator>
  <cp:lastModifiedBy>necheukhin</cp:lastModifiedBy>
  <cp:revision>1026</cp:revision>
  <dcterms:modified xsi:type="dcterms:W3CDTF">2014-07-10T12:05:46Z</dcterms:modified>
</cp:coreProperties>
</file>